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5"/>
  </p:notesMasterIdLst>
  <p:sldIdLst>
    <p:sldId id="269" r:id="rId2"/>
    <p:sldId id="331" r:id="rId3"/>
    <p:sldId id="291" r:id="rId4"/>
    <p:sldId id="305" r:id="rId5"/>
    <p:sldId id="268" r:id="rId6"/>
    <p:sldId id="292" r:id="rId7"/>
    <p:sldId id="293" r:id="rId8"/>
    <p:sldId id="294" r:id="rId9"/>
    <p:sldId id="307" r:id="rId10"/>
    <p:sldId id="306" r:id="rId11"/>
    <p:sldId id="308" r:id="rId12"/>
    <p:sldId id="309" r:id="rId13"/>
    <p:sldId id="310" r:id="rId14"/>
    <p:sldId id="311" r:id="rId15"/>
    <p:sldId id="312" r:id="rId16"/>
    <p:sldId id="313" r:id="rId17"/>
    <p:sldId id="314" r:id="rId18"/>
    <p:sldId id="315" r:id="rId19"/>
    <p:sldId id="316" r:id="rId20"/>
    <p:sldId id="317" r:id="rId21"/>
    <p:sldId id="318" r:id="rId22"/>
    <p:sldId id="319" r:id="rId23"/>
    <p:sldId id="320" r:id="rId24"/>
    <p:sldId id="321" r:id="rId25"/>
    <p:sldId id="322" r:id="rId26"/>
    <p:sldId id="323" r:id="rId27"/>
    <p:sldId id="324" r:id="rId28"/>
    <p:sldId id="325" r:id="rId29"/>
    <p:sldId id="327" r:id="rId30"/>
    <p:sldId id="328" r:id="rId31"/>
    <p:sldId id="329" r:id="rId32"/>
    <p:sldId id="332" r:id="rId33"/>
    <p:sldId id="304" r:id="rId34"/>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996633"/>
    <a:srgbClr val="C47B1A"/>
    <a:srgbClr val="D89F12"/>
    <a:srgbClr val="F68426"/>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0294" autoAdjust="0"/>
    <p:restoredTop sz="99805" autoAdjust="0"/>
  </p:normalViewPr>
  <p:slideViewPr>
    <p:cSldViewPr>
      <p:cViewPr varScale="1">
        <p:scale>
          <a:sx n="49" d="100"/>
          <a:sy n="49" d="100"/>
        </p:scale>
        <p:origin x="-2244" y="-56"/>
      </p:cViewPr>
      <p:guideLst>
        <p:guide orient="horz" pos="2880"/>
        <p:guide pos="216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1B9FB2-B0F9-45EF-B30F-9D875A8B8783}" type="datetimeFigureOut">
              <a:rPr lang="en-US" smtClean="0"/>
              <a:pPr/>
              <a:t>16/07/2020</a:t>
            </a:fld>
            <a:endParaRPr lang="en-US"/>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3DFA80-7BD6-494F-AE21-3370474989C0}" type="slidenum">
              <a:rPr lang="en-US" smtClean="0"/>
              <a:pPr/>
              <a:t>‹#›</a:t>
            </a:fld>
            <a:endParaRPr lang="en-US"/>
          </a:p>
        </p:txBody>
      </p:sp>
    </p:spTree>
    <p:extLst>
      <p:ext uri="{BB962C8B-B14F-4D97-AF65-F5344CB8AC3E}">
        <p14:creationId xmlns:p14="http://schemas.microsoft.com/office/powerpoint/2010/main" xmlns="" val="26325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32</a:t>
            </a:fld>
            <a:endParaRPr lang="en-US"/>
          </a:p>
        </p:txBody>
      </p:sp>
    </p:spTree>
    <p:extLst>
      <p:ext uri="{BB962C8B-B14F-4D97-AF65-F5344CB8AC3E}">
        <p14:creationId xmlns:p14="http://schemas.microsoft.com/office/powerpoint/2010/main" xmlns="" val="30503006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0"/>
            <a:ext cx="5829300" cy="1960033"/>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3EF54BF-00D2-4CCB-96F6-E0A169889B28}"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6DC5386-6831-4E35-9DB9-C7FB1AB06BD2}"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3875621"/>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27A549E-EDAA-4DF3-9539-D3969BDA9901}"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7177" y="2844801"/>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28902" y="2844801"/>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3FBD96-7645-4C05-BD73-E85375A0D2C5}" type="datetime1">
              <a:rPr lang="en-US" smtClean="0"/>
              <a:pPr/>
              <a:t>16/07/2020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2"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2"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71"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1"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FB3138-62DF-4F15-82E8-9AB7F4036118}" type="datetime1">
              <a:rPr lang="en-US" smtClean="0"/>
              <a:pPr/>
              <a:t>16/07/2020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119C3A-5A4A-49B4-81B3-8AD1C5DB25F8}" type="datetime1">
              <a:rPr lang="en-US" smtClean="0"/>
              <a:pPr/>
              <a:t>16/07/2020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B832A3-76A2-4F86-9BA7-F9792FB49C97}" type="datetime1">
              <a:rPr lang="en-US" smtClean="0"/>
              <a:pPr/>
              <a:t>16/07/2020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2" y="364067"/>
            <a:ext cx="2256235" cy="15494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681289" y="364070"/>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2" y="1913470"/>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66F7EF-80E9-4183-9013-D4527E69A7FC}" type="datetime1">
              <a:rPr lang="en-US" smtClean="0"/>
              <a:pPr/>
              <a:t>16/07/2020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1"/>
            <a:ext cx="4114800" cy="755651"/>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156452"/>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5CBECC-58F1-4C7B-B8C3-1C8F9D3C2B4C}" type="datetime1">
              <a:rPr lang="en-US" smtClean="0"/>
              <a:pPr/>
              <a:t>16/07/2020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0A1300-3143-4E87-808D-71A6003D694D}"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7177"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6D68ECC-8684-4D2D-840F-67782C1FA0E3}"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133604"/>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8475137"/>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F70E730D-92A4-4E7C-8129-916D8C0384A6}" type="datetime1">
              <a:rPr lang="en-US" smtClean="0"/>
              <a:pPr/>
              <a:t>16/07/2020</a:t>
            </a:fld>
            <a:endParaRPr lang="en-US"/>
          </a:p>
        </p:txBody>
      </p:sp>
      <p:sp>
        <p:nvSpPr>
          <p:cNvPr id="5" name="Footer Placeholder 4"/>
          <p:cNvSpPr>
            <a:spLocks noGrp="1"/>
          </p:cNvSpPr>
          <p:nvPr>
            <p:ph type="ftr" sz="quarter" idx="3"/>
          </p:nvPr>
        </p:nvSpPr>
        <p:spPr>
          <a:xfrm>
            <a:off x="2343150" y="8475137"/>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8475137"/>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15.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2.jpe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8.jpe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8.jpe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2.jpe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6764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676400"/>
          </a:xfrm>
          <a:solidFill>
            <a:schemeClr val="accent2">
              <a:lumMod val="50000"/>
            </a:schemeClr>
          </a:solidFill>
        </p:spPr>
        <p:txBody>
          <a:bodyPr>
            <a:normAutofit/>
          </a:bodyPr>
          <a:lstStyle/>
          <a:p>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362200" y="381000"/>
            <a:ext cx="1905000" cy="9144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15" name="Slide Number Placeholder 14"/>
          <p:cNvSpPr>
            <a:spLocks noGrp="1"/>
          </p:cNvSpPr>
          <p:nvPr>
            <p:ph type="sldNum" sz="quarter" idx="12"/>
          </p:nvPr>
        </p:nvSpPr>
        <p:spPr/>
        <p:txBody>
          <a:bodyPr/>
          <a:lstStyle/>
          <a:p>
            <a:fld id="{B6F15528-21DE-4FAA-801E-634DDDAF4B2B}" type="slidenum">
              <a:rPr lang="en-US" smtClean="0"/>
              <a:pPr/>
              <a:t>1</a:t>
            </a:fld>
            <a:endParaRPr lang="en-US"/>
          </a:p>
        </p:txBody>
      </p:sp>
      <p:sp>
        <p:nvSpPr>
          <p:cNvPr id="3" name="AutoShape 2" descr="Image result for quality circl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4" name="AutoShape 4" descr="Image result for quality circl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en-IN"/>
          </a:p>
        </p:txBody>
      </p:sp>
      <p:sp>
        <p:nvSpPr>
          <p:cNvPr id="16" name="Content Placeholder 2"/>
          <p:cNvSpPr txBox="1">
            <a:spLocks/>
          </p:cNvSpPr>
          <p:nvPr/>
        </p:nvSpPr>
        <p:spPr>
          <a:xfrm>
            <a:off x="457200" y="1966379"/>
            <a:ext cx="6172200" cy="7330021"/>
          </a:xfrm>
          <a:prstGeom prst="rect">
            <a:avLst/>
          </a:prstGeom>
        </p:spPr>
        <p:txBody>
          <a:bodyPr vert="horz" lIns="91440" tIns="45720" rIns="91440" bIns="45720" rtlCol="0">
            <a:normAutofit lnSpcReduction="10000"/>
          </a:bodyPr>
          <a:lstStyle/>
          <a:p>
            <a:pPr marL="0" marR="0" lvl="0" indent="0" algn="ctr" defTabSz="914400" rtl="0" eaLnBrk="1" fontAlgn="auto" latinLnBrk="0" hangingPunct="1">
              <a:lnSpc>
                <a:spcPct val="80000"/>
              </a:lnSpc>
              <a:spcBef>
                <a:spcPts val="0"/>
              </a:spcBef>
              <a:spcAft>
                <a:spcPts val="0"/>
              </a:spcAft>
              <a:buClrTx/>
              <a:buSzTx/>
              <a:buFont typeface="Arial" pitchFamily="34" charset="0"/>
              <a:buNone/>
              <a:tabLst/>
              <a:defRPr/>
            </a:pPr>
            <a:r>
              <a:rPr kumimoji="0" lang="en-US" sz="3600" b="1" i="0" u="none" strike="noStrike" kern="1200" cap="none" spc="0" normalizeH="0" baseline="0" noProof="0" dirty="0" smtClean="0">
                <a:ln>
                  <a:noFill/>
                </a:ln>
                <a:effectLst>
                  <a:outerShdw blurRad="38100" dist="38100" dir="2700000" algn="tl">
                    <a:srgbClr val="000000">
                      <a:alpha val="43137"/>
                    </a:srgbClr>
                  </a:outerShdw>
                </a:effectLst>
                <a:uLnTx/>
                <a:uFillTx/>
                <a:latin typeface="Aharoni" pitchFamily="2" charset="-79"/>
                <a:ea typeface="+mn-ea"/>
                <a:cs typeface="Aharoni" pitchFamily="2" charset="-79"/>
              </a:rPr>
              <a:t>A</a:t>
            </a:r>
          </a:p>
          <a:p>
            <a:pPr marL="0" marR="0" lvl="0" indent="0" algn="ctr" defTabSz="914400" rtl="0" eaLnBrk="1" fontAlgn="auto" latinLnBrk="0" hangingPunct="1">
              <a:lnSpc>
                <a:spcPct val="80000"/>
              </a:lnSpc>
              <a:spcBef>
                <a:spcPts val="0"/>
              </a:spcBef>
              <a:spcAft>
                <a:spcPts val="0"/>
              </a:spcAft>
              <a:buClrTx/>
              <a:buSzTx/>
              <a:buFont typeface="Arial" pitchFamily="34" charset="0"/>
              <a:buNone/>
              <a:tabLst/>
              <a:defRPr/>
            </a:pPr>
            <a:r>
              <a:rPr kumimoji="0" lang="en-US" sz="3600" b="1" i="0" u="none" strike="noStrike" kern="1200" cap="none" spc="0" normalizeH="0" baseline="0" noProof="0" dirty="0" smtClean="0">
                <a:ln>
                  <a:noFill/>
                </a:ln>
                <a:effectLst>
                  <a:outerShdw blurRad="38100" dist="38100" dir="2700000" algn="tl">
                    <a:srgbClr val="000000">
                      <a:alpha val="43137"/>
                    </a:srgbClr>
                  </a:outerShdw>
                </a:effectLst>
                <a:uLnTx/>
                <a:uFillTx/>
                <a:latin typeface="Aharoni" pitchFamily="2" charset="-79"/>
                <a:ea typeface="+mn-ea"/>
                <a:cs typeface="Aharoni" pitchFamily="2" charset="-79"/>
              </a:rPr>
              <a:t>ANNUAL </a:t>
            </a:r>
          </a:p>
          <a:p>
            <a:pPr marL="0" marR="0" lvl="0" indent="0" algn="ctr" defTabSz="914400" rtl="0" eaLnBrk="1" fontAlgn="auto" latinLnBrk="0" hangingPunct="1">
              <a:lnSpc>
                <a:spcPct val="80000"/>
              </a:lnSpc>
              <a:spcBef>
                <a:spcPts val="0"/>
              </a:spcBef>
              <a:spcAft>
                <a:spcPts val="0"/>
              </a:spcAft>
              <a:buClrTx/>
              <a:buSzTx/>
              <a:buFont typeface="Arial" pitchFamily="34" charset="0"/>
              <a:buNone/>
              <a:tabLst/>
              <a:defRPr/>
            </a:pPr>
            <a:r>
              <a:rPr kumimoji="0" lang="en-US" sz="4000" b="1" i="0" u="none" strike="noStrike" kern="1200" cap="none" spc="0" normalizeH="0" baseline="0" noProof="0" dirty="0" smtClean="0">
                <a:ln>
                  <a:noFill/>
                </a:ln>
                <a:effectLst/>
                <a:uLnTx/>
                <a:uFillTx/>
                <a:latin typeface="Trebuchet MS" pitchFamily="34" charset="0"/>
                <a:ea typeface="+mn-ea"/>
                <a:cs typeface="+mn-cs"/>
              </a:rPr>
              <a:t>REPORT</a:t>
            </a:r>
            <a:r>
              <a:rPr kumimoji="0" lang="en-US" sz="1200" b="1" i="0" u="none" strike="noStrike" kern="1200" cap="none" spc="0" normalizeH="0" baseline="0" noProof="0" dirty="0" smtClean="0">
                <a:ln>
                  <a:noFill/>
                </a:ln>
                <a:effectLst/>
                <a:uLnTx/>
                <a:uFillTx/>
                <a:latin typeface="Trebuchet MS" pitchFamily="34" charset="0"/>
                <a:ea typeface="+mn-ea"/>
                <a:cs typeface="+mn-cs"/>
              </a:rPr>
              <a:t/>
            </a:r>
            <a:br>
              <a:rPr kumimoji="0" lang="en-US" sz="1200" b="1" i="0" u="none" strike="noStrike" kern="1200" cap="none" spc="0" normalizeH="0" baseline="0" noProof="0" dirty="0" smtClean="0">
                <a:ln>
                  <a:noFill/>
                </a:ln>
                <a:effectLst/>
                <a:uLnTx/>
                <a:uFillTx/>
                <a:latin typeface="Trebuchet MS" pitchFamily="34" charset="0"/>
                <a:ea typeface="+mn-ea"/>
                <a:cs typeface="+mn-cs"/>
              </a:rPr>
            </a:br>
            <a:endParaRPr kumimoji="0" lang="en-US" sz="500" b="1" i="0" u="none" strike="noStrike" kern="1200" cap="none" spc="0" normalizeH="0" baseline="0" noProof="0" dirty="0" smtClean="0">
              <a:ln>
                <a:noFill/>
              </a:ln>
              <a:effectLst/>
              <a:uLnTx/>
              <a:uFillTx/>
              <a:latin typeface="Trebuchet MS"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600" b="1" i="0" u="none" strike="noStrike" kern="1200" cap="none" spc="0" normalizeH="0" baseline="0" noProof="0" dirty="0" smtClean="0">
                <a:ln>
                  <a:noFill/>
                </a:ln>
                <a:effectLst/>
                <a:uLnTx/>
                <a:uFillTx/>
                <a:latin typeface="Trebuchet MS" pitchFamily="34" charset="0"/>
                <a:ea typeface="+mn-ea"/>
                <a:cs typeface="+mn-cs"/>
              </a:rPr>
              <a:t>2017-18</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kumimoji="0" lang="en-US" sz="1600" b="1" i="0" u="none" strike="noStrike" kern="1200" cap="none" spc="0" normalizeH="0" baseline="0" noProof="0" dirty="0" smtClean="0">
              <a:ln>
                <a:noFill/>
              </a:ln>
              <a:effectLst/>
              <a:uLnTx/>
              <a:uFillTx/>
              <a:latin typeface="Trebuchet MS"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600" b="1" i="0" u="none" strike="noStrike" kern="1200" cap="none" spc="0" normalizeH="0" baseline="0" noProof="0" dirty="0" smtClean="0">
                <a:ln>
                  <a:noFill/>
                </a:ln>
                <a:effectLst/>
                <a:uLnTx/>
                <a:uFillTx/>
                <a:latin typeface="Trebuchet MS" pitchFamily="34" charset="0"/>
                <a:ea typeface="+mn-ea"/>
                <a:cs typeface="+mn-cs"/>
              </a:rPr>
              <a:t>ON </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kumimoji="0" lang="en-US" sz="1600" b="1" i="0" u="none" strike="noStrike" kern="1200" cap="none" spc="0" normalizeH="0" baseline="0" noProof="0" dirty="0" smtClean="0">
              <a:ln>
                <a:noFill/>
              </a:ln>
              <a:effectLst/>
              <a:uLnTx/>
              <a:uFillTx/>
              <a:latin typeface="Trebuchet MS"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800" b="1" i="0" u="none" strike="noStrike" kern="1200" cap="none" spc="0" normalizeH="0" baseline="0" noProof="0" dirty="0" smtClean="0">
                <a:ln>
                  <a:noFill/>
                </a:ln>
                <a:effectLst/>
                <a:uLnTx/>
                <a:uFillTx/>
                <a:latin typeface="Trebuchet MS" pitchFamily="34" charset="0"/>
                <a:ea typeface="+mn-ea"/>
                <a:cs typeface="+mn-cs"/>
              </a:rPr>
              <a:t>Students Exposure Visit</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kumimoji="0" lang="en-US" sz="1600" b="1" i="0" u="none" strike="noStrike" kern="1200" cap="none" spc="0" normalizeH="0" baseline="0" noProof="0" dirty="0" smtClean="0">
              <a:ln>
                <a:noFill/>
              </a:ln>
              <a:effectLst/>
              <a:uLnTx/>
              <a:uFillTx/>
              <a:latin typeface="Trebuchet MS"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kumimoji="0" lang="en-US" sz="1600" b="1" i="0" u="none" strike="noStrike" kern="1200" cap="none" spc="0" normalizeH="0" baseline="0" noProof="0" dirty="0" smtClean="0">
              <a:ln>
                <a:noFill/>
              </a:ln>
              <a:effectLst/>
              <a:uLnTx/>
              <a:uFillTx/>
              <a:latin typeface="Trebuchet MS"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2400" b="1" i="0" u="none" strike="noStrike" kern="1200" cap="none" spc="0" normalizeH="0" baseline="0" noProof="0" dirty="0" smtClean="0">
                <a:ln>
                  <a:noFill/>
                </a:ln>
                <a:effectLst/>
                <a:uLnTx/>
                <a:uFillTx/>
                <a:latin typeface="Trebuchet MS" pitchFamily="34" charset="0"/>
                <a:ea typeface="+mn-ea"/>
                <a:cs typeface="+mn-cs"/>
              </a:rPr>
              <a:t>Submitted by </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endParaRPr kumimoji="0" lang="en-US" sz="2400" b="1" i="0" u="none" strike="noStrike" kern="1200" cap="none" spc="0" normalizeH="0" baseline="0" noProof="0" dirty="0" smtClean="0">
              <a:ln>
                <a:noFill/>
              </a:ln>
              <a:effectLst/>
              <a:uLnTx/>
              <a:uFillTx/>
              <a:latin typeface="Trebuchet MS"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800" b="1" i="0" u="none" strike="noStrike" kern="1200" cap="none" spc="0" normalizeH="0" baseline="0" noProof="0" dirty="0" smtClean="0">
                <a:ln>
                  <a:noFill/>
                </a:ln>
                <a:effectLst/>
                <a:uLnTx/>
                <a:uFillTx/>
                <a:latin typeface="Trebuchet MS" pitchFamily="34" charset="0"/>
                <a:ea typeface="+mn-ea"/>
                <a:cs typeface="+mn-cs"/>
              </a:rPr>
              <a:t>Dr. V. R. Patil</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600" b="0" i="0" u="none" strike="noStrike" kern="1200" cap="none" spc="0" normalizeH="0" baseline="0" noProof="0" dirty="0" smtClean="0">
                <a:ln>
                  <a:noFill/>
                </a:ln>
                <a:effectLst/>
                <a:uLnTx/>
                <a:uFillTx/>
                <a:latin typeface="Trebuchet MS" pitchFamily="34" charset="0"/>
                <a:ea typeface="+mn-ea"/>
                <a:cs typeface="+mn-cs"/>
              </a:rPr>
              <a:t>Exposure Visit Incharge</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600" b="0" i="0" u="none" strike="noStrike" kern="1200" cap="none" spc="0" normalizeH="0" baseline="0" noProof="0" dirty="0" smtClean="0">
                <a:ln>
                  <a:noFill/>
                </a:ln>
                <a:effectLst/>
                <a:uLnTx/>
                <a:uFillTx/>
                <a:latin typeface="Trebuchet MS" pitchFamily="34" charset="0"/>
                <a:ea typeface="+mn-ea"/>
                <a:cs typeface="+mn-cs"/>
              </a:rPr>
              <a:t>Asst. Prof &amp; HOD</a:t>
            </a:r>
          </a:p>
          <a:p>
            <a:pPr marL="0" marR="0" lvl="0" indent="0" algn="ctr" defTabSz="914400" rtl="0" eaLnBrk="1" fontAlgn="auto" latinLnBrk="0" hangingPunct="1">
              <a:lnSpc>
                <a:spcPct val="100000"/>
              </a:lnSpc>
              <a:spcBef>
                <a:spcPts val="0"/>
              </a:spcBef>
              <a:spcAft>
                <a:spcPts val="0"/>
              </a:spcAft>
              <a:buClrTx/>
              <a:buSzTx/>
              <a:buFont typeface="Arial" pitchFamily="34" charset="0"/>
              <a:buNone/>
              <a:tabLst/>
              <a:defRPr/>
            </a:pPr>
            <a:r>
              <a:rPr kumimoji="0" lang="en-US" sz="1600" b="0" i="0" u="none" strike="noStrike" kern="1200" cap="none" spc="0" normalizeH="0" baseline="0" noProof="0" dirty="0" smtClean="0">
                <a:ln>
                  <a:noFill/>
                </a:ln>
                <a:effectLst/>
                <a:uLnTx/>
                <a:uFillTx/>
                <a:latin typeface="Trebuchet MS" pitchFamily="34" charset="0"/>
                <a:ea typeface="+mn-ea"/>
                <a:cs typeface="+mn-cs"/>
              </a:rPr>
              <a:t>Department of Agril. Botany</a:t>
            </a:r>
            <a:endParaRPr kumimoji="0" lang="en-US" sz="1200" b="0" i="0" u="none" strike="noStrike" kern="1200" cap="none" spc="0" normalizeH="0" baseline="0" noProof="0" dirty="0" smtClean="0">
              <a:ln>
                <a:noFill/>
              </a:ln>
              <a:effectLst/>
              <a:uLnTx/>
              <a:uFillTx/>
              <a:latin typeface="+mn-lt"/>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3200" b="0" i="0" u="none" strike="noStrike" kern="1200" cap="none" spc="0" normalizeH="0" baseline="0" noProof="0" dirty="0" smtClean="0">
              <a:ln>
                <a:noFill/>
              </a:ln>
              <a:effectLst/>
              <a:uLnTx/>
              <a:uFillTx/>
              <a:latin typeface="+mn-lt"/>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smtClean="0">
                <a:ln>
                  <a:noFill/>
                </a:ln>
                <a:effectLst/>
                <a:uLnTx/>
                <a:uFillTx/>
                <a:latin typeface="Trebuchet MS" pitchFamily="34" charset="0"/>
                <a:ea typeface="+mn-ea"/>
                <a:cs typeface="+mn-cs"/>
              </a:rPr>
              <a:t>Submitted to</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1" i="0" u="none" strike="noStrike" kern="1200" cap="none" spc="0" normalizeH="0" baseline="0" noProof="0" dirty="0" smtClean="0">
              <a:ln>
                <a:noFill/>
              </a:ln>
              <a:effectLst/>
              <a:uLnTx/>
              <a:uFillTx/>
              <a:latin typeface="Trebuchet MS" pitchFamily="34" charset="0"/>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smtClean="0">
                <a:ln>
                  <a:noFill/>
                </a:ln>
                <a:effectLst/>
                <a:uLnTx/>
                <a:uFillTx/>
                <a:latin typeface="Trebuchet MS" pitchFamily="34" charset="0"/>
                <a:ea typeface="+mn-ea"/>
                <a:cs typeface="+mn-cs"/>
              </a:rPr>
              <a:t>Dr. S. B. Patil</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effectLst/>
                <a:uLnTx/>
                <a:uFillTx/>
                <a:latin typeface="Trebuchet MS" pitchFamily="34" charset="0"/>
                <a:ea typeface="+mn-ea"/>
                <a:cs typeface="+mn-cs"/>
              </a:rPr>
              <a:t>Principal</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0" i="0" u="none" strike="noStrike" kern="1200" cap="none" spc="0" normalizeH="0" baseline="0" noProof="0" dirty="0" smtClean="0">
                <a:ln>
                  <a:noFill/>
                </a:ln>
                <a:effectLst/>
                <a:uLnTx/>
                <a:uFillTx/>
                <a:latin typeface="Trebuchet MS" pitchFamily="34" charset="0"/>
                <a:ea typeface="+mn-ea"/>
                <a:cs typeface="+mn-cs"/>
              </a:rPr>
              <a:t>Dr. D. Y. Patil College of Agriculture, Talsande</a:t>
            </a:r>
            <a:endParaRPr kumimoji="0" lang="en-US" sz="1600" b="0" i="0" u="none" strike="noStrike" kern="1200" cap="none" spc="0" normalizeH="0" baseline="0" noProof="0" dirty="0">
              <a:ln>
                <a:noFill/>
              </a:ln>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1430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381000" y="228601"/>
            <a:ext cx="1600200" cy="6858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2438400" y="1600200"/>
            <a:ext cx="20574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INTRODUCTION</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2</a:t>
            </a:fld>
            <a:endParaRPr lang="en-US"/>
          </a:p>
        </p:txBody>
      </p:sp>
      <p:sp>
        <p:nvSpPr>
          <p:cNvPr id="3" name="TextBox 2"/>
          <p:cNvSpPr txBox="1"/>
          <p:nvPr/>
        </p:nvSpPr>
        <p:spPr>
          <a:xfrm>
            <a:off x="381000" y="2514600"/>
            <a:ext cx="6172200" cy="5008166"/>
          </a:xfrm>
          <a:prstGeom prst="rect">
            <a:avLst/>
          </a:prstGeom>
          <a:noFill/>
        </p:spPr>
        <p:txBody>
          <a:bodyPr wrap="square" rtlCol="0">
            <a:spAutoFit/>
          </a:bodyPr>
          <a:lstStyle/>
          <a:p>
            <a:pPr algn="just">
              <a:lnSpc>
                <a:spcPct val="150000"/>
              </a:lnSpc>
            </a:pPr>
            <a:r>
              <a:rPr lang="en-US" dirty="0" smtClean="0">
                <a:cs typeface="Times New Roman" pitchFamily="18" charset="0"/>
              </a:rPr>
              <a:t>Students Study and Educational Tours, to well-known institutes and organizations and interaction with faculty help students broaden their knowledge and skills. "Human memory is picture oriented and not word oriented." This is the main concept behind an education tour. </a:t>
            </a:r>
          </a:p>
          <a:p>
            <a:pPr algn="just">
              <a:lnSpc>
                <a:spcPct val="150000"/>
              </a:lnSpc>
            </a:pPr>
            <a:r>
              <a:rPr lang="en-US" dirty="0" smtClean="0">
                <a:cs typeface="Times New Roman" pitchFamily="18" charset="0"/>
              </a:rPr>
              <a:t>        Education tour is nothing but the planned combination of tours, site visits with the target of global learning which can enhance the knowledge of students and can help them to see the clear picture of the theoretical things they have learnt so far. They can gain a deeper understanding of real life situations and trends than a book can ever convey.</a:t>
            </a:r>
          </a:p>
          <a:p>
            <a:pPr algn="just">
              <a:lnSpc>
                <a:spcPct val="150000"/>
              </a:lnSpc>
            </a:pPr>
            <a:endParaRPr lang="en-IN" sz="17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219200" cy="5334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3124200" y="1078468"/>
            <a:ext cx="9906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INDEX</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3</a:t>
            </a:fld>
            <a:endParaRPr lang="en-US"/>
          </a:p>
        </p:txBody>
      </p:sp>
      <p:graphicFrame>
        <p:nvGraphicFramePr>
          <p:cNvPr id="15" name="Table 14"/>
          <p:cNvGraphicFramePr>
            <a:graphicFrameLocks noGrp="1"/>
          </p:cNvGraphicFramePr>
          <p:nvPr/>
        </p:nvGraphicFramePr>
        <p:xfrm>
          <a:off x="457200" y="1524001"/>
          <a:ext cx="6019799" cy="7162797"/>
        </p:xfrm>
        <a:graphic>
          <a:graphicData uri="http://schemas.openxmlformats.org/drawingml/2006/table">
            <a:tbl>
              <a:tblPr/>
              <a:tblGrid>
                <a:gridCol w="343712"/>
                <a:gridCol w="3313888"/>
                <a:gridCol w="762000"/>
                <a:gridCol w="914400"/>
                <a:gridCol w="685799"/>
              </a:tblGrid>
              <a:tr h="503026">
                <a:tc>
                  <a:txBody>
                    <a:bodyPr/>
                    <a:lstStyle/>
                    <a:p>
                      <a:pPr marL="0" marR="0" algn="ctr">
                        <a:lnSpc>
                          <a:spcPct val="100000"/>
                        </a:lnSpc>
                        <a:spcBef>
                          <a:spcPts val="0"/>
                        </a:spcBef>
                        <a:spcAft>
                          <a:spcPts val="0"/>
                        </a:spcAft>
                      </a:pPr>
                      <a:r>
                        <a:rPr lang="en-US" sz="1200" b="1" dirty="0">
                          <a:latin typeface="Calibri"/>
                          <a:ea typeface="Times New Roman"/>
                          <a:cs typeface="Times New Roman"/>
                        </a:rPr>
                        <a:t>Sr. No.</a:t>
                      </a:r>
                      <a:endParaRPr lang="en-US" sz="11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dirty="0">
                          <a:latin typeface="Calibri"/>
                          <a:ea typeface="Times New Roman"/>
                          <a:cs typeface="Times New Roman"/>
                        </a:rPr>
                        <a:t>Title of Visit</a:t>
                      </a:r>
                      <a:endParaRPr lang="en-US" sz="11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a:latin typeface="Calibri"/>
                          <a:ea typeface="Times New Roman"/>
                          <a:cs typeface="Times New Roman"/>
                        </a:rPr>
                        <a:t>Place</a:t>
                      </a:r>
                      <a:endParaRPr lang="en-US" sz="110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b="1" dirty="0">
                          <a:latin typeface="Calibri"/>
                          <a:ea typeface="Times New Roman"/>
                          <a:cs typeface="Times New Roman"/>
                        </a:rPr>
                        <a:t>Date</a:t>
                      </a:r>
                      <a:endParaRPr lang="en-US" sz="11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b="1" dirty="0" smtClean="0">
                          <a:latin typeface="Calibri"/>
                          <a:ea typeface="Times New Roman"/>
                          <a:cs typeface="Times New Roman"/>
                        </a:rPr>
                        <a:t>Page</a:t>
                      </a:r>
                      <a:endParaRPr lang="en-US" sz="1100" b="1"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65203">
                <a:tc>
                  <a:txBody>
                    <a:bodyPr/>
                    <a:lstStyle/>
                    <a:p>
                      <a:pPr marL="0" marR="0" algn="ctr">
                        <a:lnSpc>
                          <a:spcPct val="100000"/>
                        </a:lnSpc>
                        <a:spcBef>
                          <a:spcPts val="0"/>
                        </a:spcBef>
                        <a:spcAft>
                          <a:spcPts val="0"/>
                        </a:spcAft>
                      </a:pPr>
                      <a:endParaRPr lang="en-US" sz="12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1" dirty="0">
                          <a:latin typeface="Calibri"/>
                          <a:ea typeface="Times New Roman"/>
                          <a:cs typeface="Times New Roman"/>
                        </a:rPr>
                        <a:t>Odd </a:t>
                      </a:r>
                      <a:r>
                        <a:rPr lang="en-US" sz="1200" b="1" dirty="0" smtClean="0">
                          <a:latin typeface="Calibri"/>
                          <a:ea typeface="Times New Roman"/>
                          <a:cs typeface="Times New Roman"/>
                        </a:rPr>
                        <a:t>Semester </a:t>
                      </a:r>
                      <a:r>
                        <a:rPr lang="en-US" sz="1100" b="1" dirty="0" smtClean="0">
                          <a:latin typeface="+mn-lt"/>
                          <a:ea typeface="Times New Roman"/>
                          <a:cs typeface="Times New Roman"/>
                        </a:rPr>
                        <a:t>(SEM I, III, V, VII)</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8230">
                <a:tc>
                  <a:txBody>
                    <a:bodyPr/>
                    <a:lstStyle/>
                    <a:p>
                      <a:pPr marL="0" marR="0" algn="ctr">
                        <a:lnSpc>
                          <a:spcPct val="100000"/>
                        </a:lnSpc>
                        <a:spcBef>
                          <a:spcPts val="0"/>
                        </a:spcBef>
                        <a:spcAft>
                          <a:spcPts val="0"/>
                        </a:spcAft>
                      </a:pPr>
                      <a:r>
                        <a:rPr lang="en-US" sz="1200" b="1">
                          <a:latin typeface="Calibri"/>
                          <a:ea typeface="Times New Roman"/>
                          <a:cs typeface="Times New Roman"/>
                        </a:rPr>
                        <a:t>1</a:t>
                      </a: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a:latin typeface="Calibri"/>
                          <a:ea typeface="Times New Roman"/>
                          <a:cs typeface="Times New Roman"/>
                        </a:rPr>
                        <a:t>Visit to  Mohre And June-</a:t>
                      </a:r>
                      <a:r>
                        <a:rPr lang="en-US" sz="1200" dirty="0" err="1">
                          <a:latin typeface="Calibri"/>
                          <a:ea typeface="Times New Roman"/>
                          <a:cs typeface="Times New Roman"/>
                        </a:rPr>
                        <a:t>Pargaon</a:t>
                      </a:r>
                      <a:r>
                        <a:rPr lang="en-US" sz="1200" dirty="0">
                          <a:latin typeface="Calibri"/>
                          <a:ea typeface="Times New Roman"/>
                          <a:cs typeface="Times New Roman"/>
                        </a:rPr>
                        <a:t> Village To Identify The Agricultural Problems</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Mohre And June-</a:t>
                      </a:r>
                      <a:r>
                        <a:rPr lang="en-US" sz="1200" dirty="0" err="1">
                          <a:latin typeface="Calibri"/>
                          <a:ea typeface="Times New Roman"/>
                          <a:cs typeface="Times New Roman"/>
                        </a:rPr>
                        <a:t>Pargaon</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20/02/2017</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100" dirty="0" smtClean="0">
                          <a:latin typeface="Calibri"/>
                          <a:ea typeface="Times New Roman"/>
                          <a:cs typeface="Times New Roman"/>
                        </a:rPr>
                        <a:t>4-5</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272">
                <a:tc>
                  <a:txBody>
                    <a:bodyPr/>
                    <a:lstStyle/>
                    <a:p>
                      <a:pPr marL="0" marR="0" algn="ctr">
                        <a:lnSpc>
                          <a:spcPct val="100000"/>
                        </a:lnSpc>
                        <a:spcBef>
                          <a:spcPts val="0"/>
                        </a:spcBef>
                        <a:spcAft>
                          <a:spcPts val="0"/>
                        </a:spcAft>
                      </a:pPr>
                      <a:r>
                        <a:rPr lang="en-US" sz="1200" b="1">
                          <a:latin typeface="Calibri"/>
                          <a:ea typeface="Times New Roman"/>
                          <a:cs typeface="Times New Roman"/>
                        </a:rPr>
                        <a:t>2</a:t>
                      </a: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a:latin typeface="Calibri"/>
                          <a:ea typeface="Times New Roman"/>
                          <a:cs typeface="Times New Roman"/>
                        </a:rPr>
                        <a:t>Visit to Pratibha Dairy Processing Unit, Kodoli</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Kodoli</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20/02/2017</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272">
                <a:tc>
                  <a:txBody>
                    <a:bodyPr/>
                    <a:lstStyle/>
                    <a:p>
                      <a:pPr marL="0" marR="0" algn="ctr">
                        <a:lnSpc>
                          <a:spcPct val="100000"/>
                        </a:lnSpc>
                        <a:spcBef>
                          <a:spcPts val="0"/>
                        </a:spcBef>
                        <a:spcAft>
                          <a:spcPts val="0"/>
                        </a:spcAft>
                      </a:pPr>
                      <a:r>
                        <a:rPr lang="en-US" sz="1200" b="1">
                          <a:latin typeface="Calibri"/>
                          <a:ea typeface="Times New Roman"/>
                          <a:cs typeface="Times New Roman"/>
                        </a:rPr>
                        <a:t>3</a:t>
                      </a: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a:latin typeface="Calibri"/>
                          <a:ea typeface="Times New Roman"/>
                          <a:cs typeface="Times New Roman"/>
                        </a:rPr>
                        <a:t>Visit to Lucky Auto Mahindra tractor Dealer</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a:latin typeface="Calibri"/>
                          <a:ea typeface="Times New Roman"/>
                          <a:cs typeface="Times New Roman"/>
                        </a:rPr>
                        <a:t>Kolhapur</a:t>
                      </a: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a:latin typeface="Calibri"/>
                          <a:ea typeface="Times New Roman"/>
                          <a:cs typeface="Times New Roman"/>
                        </a:rPr>
                        <a:t>05/08/2017</a:t>
                      </a: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272">
                <a:tc>
                  <a:txBody>
                    <a:bodyPr/>
                    <a:lstStyle/>
                    <a:p>
                      <a:pPr marL="0" marR="0" algn="ctr">
                        <a:lnSpc>
                          <a:spcPct val="100000"/>
                        </a:lnSpc>
                        <a:spcBef>
                          <a:spcPts val="0"/>
                        </a:spcBef>
                        <a:spcAft>
                          <a:spcPts val="0"/>
                        </a:spcAft>
                      </a:pPr>
                      <a:r>
                        <a:rPr lang="en-US" sz="1200" b="1">
                          <a:latin typeface="Calibri"/>
                          <a:ea typeface="Times New Roman"/>
                          <a:cs typeface="Times New Roman"/>
                        </a:rPr>
                        <a:t>4</a:t>
                      </a: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a:latin typeface="Calibri"/>
                          <a:ea typeface="Times New Roman"/>
                          <a:cs typeface="Times New Roman"/>
                        </a:rPr>
                        <a:t>Visit to Agriculture Produce Market Committee</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a:latin typeface="Calibri"/>
                          <a:ea typeface="Times New Roman"/>
                          <a:cs typeface="Times New Roman"/>
                        </a:rPr>
                        <a:t>Kolhapur</a:t>
                      </a: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28/09/2017</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7694">
                <a:tc>
                  <a:txBody>
                    <a:bodyPr/>
                    <a:lstStyle/>
                    <a:p>
                      <a:pPr marL="0" marR="0" algn="ctr">
                        <a:lnSpc>
                          <a:spcPct val="100000"/>
                        </a:lnSpc>
                        <a:spcBef>
                          <a:spcPts val="0"/>
                        </a:spcBef>
                        <a:spcAft>
                          <a:spcPts val="0"/>
                        </a:spcAft>
                      </a:pP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b="1" dirty="0">
                          <a:latin typeface="Calibri"/>
                          <a:ea typeface="Times New Roman"/>
                          <a:cs typeface="Times New Roman"/>
                        </a:rPr>
                        <a:t>Even </a:t>
                      </a:r>
                      <a:r>
                        <a:rPr lang="en-US" sz="1200" b="1" dirty="0" smtClean="0">
                          <a:latin typeface="Calibri"/>
                          <a:ea typeface="Times New Roman"/>
                          <a:cs typeface="Times New Roman"/>
                        </a:rPr>
                        <a:t>Semester </a:t>
                      </a:r>
                      <a:r>
                        <a:rPr lang="en-US" sz="1100" b="1" dirty="0" smtClean="0">
                          <a:latin typeface="+mn-lt"/>
                          <a:ea typeface="Times New Roman"/>
                          <a:cs typeface="Times New Roman"/>
                        </a:rPr>
                        <a:t>(SEM II, IV, VI, VIII)</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272">
                <a:tc>
                  <a:txBody>
                    <a:bodyPr/>
                    <a:lstStyle/>
                    <a:p>
                      <a:pPr marL="0" marR="0" algn="ctr">
                        <a:lnSpc>
                          <a:spcPct val="100000"/>
                        </a:lnSpc>
                        <a:spcBef>
                          <a:spcPts val="0"/>
                        </a:spcBef>
                        <a:spcAft>
                          <a:spcPts val="0"/>
                        </a:spcAft>
                      </a:pPr>
                      <a:r>
                        <a:rPr lang="en-US" sz="1200" b="1" dirty="0">
                          <a:latin typeface="Calibri"/>
                          <a:ea typeface="Times New Roman"/>
                          <a:cs typeface="Times New Roman"/>
                        </a:rPr>
                        <a:t>5</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smtClean="0">
                          <a:latin typeface="+mn-lt"/>
                          <a:ea typeface="Times New Roman"/>
                          <a:cs typeface="Times New Roman"/>
                        </a:rPr>
                        <a:t> Visit to </a:t>
                      </a:r>
                      <a:r>
                        <a:rPr lang="en-US" sz="1200" dirty="0" err="1" smtClean="0">
                          <a:latin typeface="+mn-lt"/>
                          <a:ea typeface="Times New Roman"/>
                          <a:cs typeface="Times New Roman"/>
                        </a:rPr>
                        <a:t>Patwardhan</a:t>
                      </a:r>
                      <a:r>
                        <a:rPr lang="en-US" sz="1200" dirty="0" smtClean="0">
                          <a:latin typeface="+mn-lt"/>
                          <a:ea typeface="Times New Roman"/>
                          <a:cs typeface="Times New Roman"/>
                        </a:rPr>
                        <a:t> </a:t>
                      </a:r>
                      <a:r>
                        <a:rPr lang="en-US" sz="1200" dirty="0">
                          <a:latin typeface="Calibri"/>
                          <a:ea typeface="Times New Roman"/>
                          <a:cs typeface="Times New Roman"/>
                        </a:rPr>
                        <a:t>Poultry Farm</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Jainapur</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13/01/2018</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4910">
                <a:tc>
                  <a:txBody>
                    <a:bodyPr/>
                    <a:lstStyle/>
                    <a:p>
                      <a:pPr marL="0" marR="0" algn="ctr">
                        <a:lnSpc>
                          <a:spcPct val="100000"/>
                        </a:lnSpc>
                        <a:spcBef>
                          <a:spcPts val="0"/>
                        </a:spcBef>
                        <a:spcAft>
                          <a:spcPts val="0"/>
                        </a:spcAft>
                      </a:pPr>
                      <a:r>
                        <a:rPr lang="en-US" sz="1200" b="1" dirty="0">
                          <a:latin typeface="Calibri"/>
                          <a:ea typeface="Times New Roman"/>
                          <a:cs typeface="Times New Roman"/>
                        </a:rPr>
                        <a:t>6</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a:latin typeface="Calibri"/>
                          <a:ea typeface="Times New Roman"/>
                          <a:cs typeface="Times New Roman"/>
                        </a:rPr>
                        <a:t>Visit to Insect Museum, </a:t>
                      </a:r>
                      <a:r>
                        <a:rPr lang="en-US" sz="1200" dirty="0" err="1">
                          <a:latin typeface="Calibri"/>
                          <a:ea typeface="Times New Roman"/>
                          <a:cs typeface="Times New Roman"/>
                        </a:rPr>
                        <a:t>Biocontrol</a:t>
                      </a:r>
                      <a:r>
                        <a:rPr lang="en-US" sz="1200" dirty="0">
                          <a:latin typeface="Calibri"/>
                          <a:ea typeface="Times New Roman"/>
                          <a:cs typeface="Times New Roman"/>
                        </a:rPr>
                        <a:t> lab  &amp; Plant protection appliances, College of Agriculture Pune</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Pune</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27/01/2018</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4910">
                <a:tc>
                  <a:txBody>
                    <a:bodyPr/>
                    <a:lstStyle/>
                    <a:p>
                      <a:pPr marL="0" marR="0" algn="ctr">
                        <a:lnSpc>
                          <a:spcPct val="100000"/>
                        </a:lnSpc>
                        <a:spcBef>
                          <a:spcPts val="0"/>
                        </a:spcBef>
                        <a:spcAft>
                          <a:spcPts val="0"/>
                        </a:spcAft>
                      </a:pPr>
                      <a:r>
                        <a:rPr lang="en-US" sz="1200" b="1" dirty="0">
                          <a:latin typeface="Calibri"/>
                          <a:ea typeface="Times New Roman"/>
                          <a:cs typeface="Times New Roman"/>
                        </a:rPr>
                        <a:t>7</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smtClean="0">
                          <a:latin typeface="Calibri"/>
                          <a:ea typeface="Times New Roman"/>
                          <a:cs typeface="Times New Roman"/>
                        </a:rPr>
                        <a:t>Visit to Rise </a:t>
                      </a:r>
                      <a:r>
                        <a:rPr lang="en-US" sz="1200" dirty="0">
                          <a:latin typeface="Calibri"/>
                          <a:ea typeface="Times New Roman"/>
                          <a:cs typeface="Times New Roman"/>
                        </a:rPr>
                        <a:t>N Shine Bioplant, Theur ,Pune &amp; KF Bioplant, Pune</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Pune</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27-29/01/2018</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4910">
                <a:tc>
                  <a:txBody>
                    <a:bodyPr/>
                    <a:lstStyle/>
                    <a:p>
                      <a:pPr marL="0" marR="0" algn="ctr">
                        <a:lnSpc>
                          <a:spcPct val="100000"/>
                        </a:lnSpc>
                        <a:spcBef>
                          <a:spcPts val="0"/>
                        </a:spcBef>
                        <a:spcAft>
                          <a:spcPts val="0"/>
                        </a:spcAft>
                      </a:pPr>
                      <a:r>
                        <a:rPr lang="en-US" sz="1200" b="1" dirty="0">
                          <a:latin typeface="Calibri"/>
                          <a:ea typeface="Times New Roman"/>
                          <a:cs typeface="Times New Roman"/>
                        </a:rPr>
                        <a:t>8</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smtClean="0">
                          <a:latin typeface="Calibri"/>
                          <a:ea typeface="Times New Roman"/>
                          <a:cs typeface="Times New Roman"/>
                        </a:rPr>
                        <a:t>Visit</a:t>
                      </a:r>
                      <a:r>
                        <a:rPr lang="en-US" sz="1200" baseline="0" dirty="0" smtClean="0">
                          <a:latin typeface="Calibri"/>
                          <a:ea typeface="Times New Roman"/>
                          <a:cs typeface="Times New Roman"/>
                        </a:rPr>
                        <a:t> </a:t>
                      </a:r>
                      <a:r>
                        <a:rPr lang="en-US" sz="1200" baseline="0" dirty="0" smtClean="0">
                          <a:latin typeface="+mn-lt"/>
                          <a:ea typeface="Times New Roman"/>
                          <a:cs typeface="Times New Roman"/>
                        </a:rPr>
                        <a:t>to Praviram </a:t>
                      </a:r>
                      <a:r>
                        <a:rPr lang="en-US" sz="1200" baseline="0" dirty="0" err="1" smtClean="0">
                          <a:latin typeface="+mn-lt"/>
                          <a:ea typeface="Times New Roman"/>
                          <a:cs typeface="Times New Roman"/>
                        </a:rPr>
                        <a:t>Agri</a:t>
                      </a:r>
                      <a:r>
                        <a:rPr lang="en-US" sz="1200" baseline="0" dirty="0" smtClean="0">
                          <a:latin typeface="+mn-lt"/>
                          <a:ea typeface="Times New Roman"/>
                          <a:cs typeface="Times New Roman"/>
                        </a:rPr>
                        <a:t>-Mall</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err="1">
                          <a:latin typeface="Calibri"/>
                          <a:ea typeface="Times New Roman"/>
                          <a:cs typeface="Times New Roman"/>
                        </a:rPr>
                        <a:t>Kameri</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21/02/2018</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272">
                <a:tc>
                  <a:txBody>
                    <a:bodyPr/>
                    <a:lstStyle/>
                    <a:p>
                      <a:pPr marL="0" marR="0" algn="ctr">
                        <a:lnSpc>
                          <a:spcPct val="100000"/>
                        </a:lnSpc>
                        <a:spcBef>
                          <a:spcPts val="0"/>
                        </a:spcBef>
                        <a:spcAft>
                          <a:spcPts val="0"/>
                        </a:spcAft>
                      </a:pPr>
                      <a:r>
                        <a:rPr lang="en-US" sz="1200" b="1" dirty="0">
                          <a:latin typeface="Calibri"/>
                          <a:ea typeface="Times New Roman"/>
                          <a:cs typeface="Times New Roman"/>
                        </a:rPr>
                        <a:t>9</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a:latin typeface="Calibri"/>
                          <a:ea typeface="Times New Roman"/>
                          <a:cs typeface="Times New Roman"/>
                        </a:rPr>
                        <a:t>Visit to seed processing unit, Ashta</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Ashta</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21/02/2018</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8230">
                <a:tc>
                  <a:txBody>
                    <a:bodyPr/>
                    <a:lstStyle/>
                    <a:p>
                      <a:pPr marL="0" marR="0" algn="ctr">
                        <a:lnSpc>
                          <a:spcPct val="100000"/>
                        </a:lnSpc>
                        <a:spcBef>
                          <a:spcPts val="0"/>
                        </a:spcBef>
                        <a:spcAft>
                          <a:spcPts val="0"/>
                        </a:spcAft>
                      </a:pPr>
                      <a:r>
                        <a:rPr lang="en-US" sz="1200" b="1" dirty="0">
                          <a:latin typeface="Calibri"/>
                          <a:ea typeface="Times New Roman"/>
                          <a:cs typeface="Times New Roman"/>
                        </a:rPr>
                        <a:t>10</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a:latin typeface="Calibri"/>
                          <a:ea typeface="Times New Roman"/>
                          <a:cs typeface="Times New Roman"/>
                        </a:rPr>
                        <a:t>Visit to commercial green house, </a:t>
                      </a:r>
                      <a:r>
                        <a:rPr lang="en-US" sz="1200" dirty="0" err="1">
                          <a:latin typeface="Calibri"/>
                          <a:ea typeface="Times New Roman"/>
                          <a:cs typeface="Times New Roman"/>
                        </a:rPr>
                        <a:t>seema</a:t>
                      </a:r>
                      <a:r>
                        <a:rPr lang="en-US" sz="1200" dirty="0">
                          <a:latin typeface="Calibri"/>
                          <a:ea typeface="Times New Roman"/>
                          <a:cs typeface="Times New Roman"/>
                        </a:rPr>
                        <a:t> biotech, Talsande &amp; visit to seed processing unit, Mahabeej Ashta</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Talsande &amp;</a:t>
                      </a:r>
                      <a:endParaRPr lang="en-US" sz="1100" dirty="0">
                        <a:latin typeface="Calibri"/>
                        <a:ea typeface="Times New Roman"/>
                        <a:cs typeface="Times New Roman"/>
                      </a:endParaRPr>
                    </a:p>
                    <a:p>
                      <a:pPr marL="0" marR="0" algn="ctr">
                        <a:lnSpc>
                          <a:spcPct val="100000"/>
                        </a:lnSpc>
                        <a:spcBef>
                          <a:spcPts val="0"/>
                        </a:spcBef>
                        <a:spcAft>
                          <a:spcPts val="0"/>
                        </a:spcAft>
                      </a:pPr>
                      <a:r>
                        <a:rPr lang="en-US" sz="1200" dirty="0">
                          <a:latin typeface="Calibri"/>
                          <a:ea typeface="Times New Roman"/>
                          <a:cs typeface="Times New Roman"/>
                        </a:rPr>
                        <a:t>Ashta</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21/02/2018</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3026">
                <a:tc>
                  <a:txBody>
                    <a:bodyPr/>
                    <a:lstStyle/>
                    <a:p>
                      <a:pPr marL="0" marR="0">
                        <a:lnSpc>
                          <a:spcPct val="100000"/>
                        </a:lnSpc>
                        <a:spcBef>
                          <a:spcPts val="0"/>
                        </a:spcBef>
                        <a:spcAft>
                          <a:spcPts val="0"/>
                        </a:spcAft>
                      </a:pPr>
                      <a:r>
                        <a:rPr lang="en-US" sz="1200" b="1" dirty="0">
                          <a:latin typeface="Calibri"/>
                          <a:ea typeface="Times New Roman"/>
                          <a:cs typeface="Times New Roman"/>
                        </a:rPr>
                        <a:t>11</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a:latin typeface="Calibri"/>
                          <a:ea typeface="Times New Roman"/>
                          <a:cs typeface="Times New Roman"/>
                        </a:rPr>
                        <a:t>Green Earth </a:t>
                      </a:r>
                      <a:r>
                        <a:rPr lang="en-US" sz="1200" dirty="0" err="1">
                          <a:latin typeface="Calibri"/>
                          <a:ea typeface="Times New Roman"/>
                          <a:cs typeface="Times New Roman"/>
                        </a:rPr>
                        <a:t>Agrobiotech</a:t>
                      </a:r>
                      <a:r>
                        <a:rPr lang="en-US" sz="1200" b="1" dirty="0">
                          <a:latin typeface="Calibri"/>
                          <a:ea typeface="Times New Roman"/>
                          <a:cs typeface="Times New Roman"/>
                        </a:rPr>
                        <a:t> </a:t>
                      </a:r>
                      <a:r>
                        <a:rPr lang="en-US" sz="1200" dirty="0" err="1">
                          <a:latin typeface="Calibri"/>
                          <a:ea typeface="Times New Roman"/>
                          <a:cs typeface="Times New Roman"/>
                        </a:rPr>
                        <a:t>Biofertilizer</a:t>
                      </a:r>
                      <a:r>
                        <a:rPr lang="en-US" sz="1200" dirty="0">
                          <a:latin typeface="Calibri"/>
                          <a:ea typeface="Times New Roman"/>
                          <a:cs typeface="Times New Roman"/>
                        </a:rPr>
                        <a:t> unit, </a:t>
                      </a:r>
                      <a:r>
                        <a:rPr lang="en-US" sz="1200" dirty="0" err="1">
                          <a:latin typeface="Calibri"/>
                          <a:ea typeface="Times New Roman"/>
                          <a:cs typeface="Times New Roman"/>
                        </a:rPr>
                        <a:t>Jaysingpur</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a:latin typeface="Calibri"/>
                          <a:ea typeface="Times New Roman"/>
                          <a:cs typeface="Times New Roman"/>
                        </a:rPr>
                        <a:t>Jaysingpur</a:t>
                      </a: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06/03/18</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3026">
                <a:tc>
                  <a:txBody>
                    <a:bodyPr/>
                    <a:lstStyle/>
                    <a:p>
                      <a:pPr marL="0" marR="0">
                        <a:lnSpc>
                          <a:spcPct val="100000"/>
                        </a:lnSpc>
                        <a:spcBef>
                          <a:spcPts val="0"/>
                        </a:spcBef>
                        <a:spcAft>
                          <a:spcPts val="0"/>
                        </a:spcAft>
                      </a:pPr>
                      <a:r>
                        <a:rPr lang="en-US" sz="1200" b="1">
                          <a:latin typeface="Calibri"/>
                          <a:ea typeface="Times New Roman"/>
                          <a:cs typeface="Times New Roman"/>
                        </a:rPr>
                        <a:t>12</a:t>
                      </a: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err="1">
                          <a:latin typeface="Calibri"/>
                          <a:ea typeface="Times New Roman"/>
                          <a:cs typeface="Times New Roman"/>
                        </a:rPr>
                        <a:t>SiddhivinayakAgrotech</a:t>
                      </a:r>
                      <a:r>
                        <a:rPr lang="en-US" sz="1200" dirty="0">
                          <a:latin typeface="Calibri"/>
                          <a:ea typeface="Times New Roman"/>
                          <a:cs typeface="Times New Roman"/>
                        </a:rPr>
                        <a:t> Cold storage and Ketan Packing House</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a:latin typeface="Calibri"/>
                          <a:ea typeface="Times New Roman"/>
                          <a:cs typeface="Times New Roman"/>
                        </a:rPr>
                        <a:t>KavatheEkand</a:t>
                      </a: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23/03/2018</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3272">
                <a:tc>
                  <a:txBody>
                    <a:bodyPr/>
                    <a:lstStyle/>
                    <a:p>
                      <a:pPr marL="0" marR="0">
                        <a:lnSpc>
                          <a:spcPct val="100000"/>
                        </a:lnSpc>
                        <a:spcBef>
                          <a:spcPts val="0"/>
                        </a:spcBef>
                        <a:spcAft>
                          <a:spcPts val="0"/>
                        </a:spcAft>
                      </a:pPr>
                      <a:r>
                        <a:rPr lang="en-US" sz="1200" b="1">
                          <a:latin typeface="Calibri"/>
                          <a:ea typeface="Times New Roman"/>
                          <a:cs typeface="Times New Roman"/>
                        </a:rPr>
                        <a:t>13</a:t>
                      </a:r>
                      <a:endParaRPr lang="en-US" sz="110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0000"/>
                        </a:lnSpc>
                        <a:spcBef>
                          <a:spcPts val="0"/>
                        </a:spcBef>
                        <a:spcAft>
                          <a:spcPts val="0"/>
                        </a:spcAft>
                      </a:pPr>
                      <a:r>
                        <a:rPr lang="en-US" sz="1200" dirty="0">
                          <a:latin typeface="Calibri"/>
                          <a:ea typeface="Times New Roman"/>
                          <a:cs typeface="Times New Roman"/>
                        </a:rPr>
                        <a:t>Shri </a:t>
                      </a:r>
                      <a:r>
                        <a:rPr lang="en-US" sz="1200" dirty="0" err="1">
                          <a:latin typeface="Calibri"/>
                          <a:ea typeface="Times New Roman"/>
                          <a:cs typeface="Times New Roman"/>
                        </a:rPr>
                        <a:t>Shri</a:t>
                      </a:r>
                      <a:r>
                        <a:rPr lang="en-US" sz="1200" dirty="0">
                          <a:latin typeface="Calibri"/>
                          <a:ea typeface="Times New Roman"/>
                          <a:cs typeface="Times New Roman"/>
                        </a:rPr>
                        <a:t> Sadgurukripa  Agritech Organic </a:t>
                      </a:r>
                      <a:r>
                        <a:rPr lang="en-US" sz="1200" dirty="0" smtClean="0">
                          <a:latin typeface="Calibri"/>
                          <a:ea typeface="Times New Roman"/>
                          <a:cs typeface="Times New Roman"/>
                        </a:rPr>
                        <a:t>Farm</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Bagni</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200" dirty="0">
                          <a:latin typeface="Calibri"/>
                          <a:ea typeface="Times New Roman"/>
                          <a:cs typeface="Times New Roman"/>
                        </a:rPr>
                        <a:t>23/03/2018</a:t>
                      </a: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xmlns="" val="2892781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219200" cy="5334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4</a:t>
            </a:fld>
            <a:endParaRPr lang="en-US"/>
          </a:p>
        </p:txBody>
      </p:sp>
      <p:sp>
        <p:nvSpPr>
          <p:cNvPr id="14" name="TextBox 13"/>
          <p:cNvSpPr txBox="1"/>
          <p:nvPr/>
        </p:nvSpPr>
        <p:spPr>
          <a:xfrm>
            <a:off x="914400" y="2743200"/>
            <a:ext cx="5181600" cy="2431435"/>
          </a:xfrm>
          <a:prstGeom prst="rect">
            <a:avLst/>
          </a:prstGeom>
          <a:noFill/>
        </p:spPr>
        <p:txBody>
          <a:bodyPr wrap="square" rtlCol="0">
            <a:spAutoFit/>
          </a:bodyPr>
          <a:lstStyle/>
          <a:p>
            <a:pPr algn="ctr"/>
            <a:r>
              <a:rPr lang="en-US" sz="3200" b="1" dirty="0" smtClean="0">
                <a:latin typeface="+mj-lt"/>
              </a:rPr>
              <a:t>STUDENTS EXPOSURE VISIT</a:t>
            </a:r>
            <a:endParaRPr lang="en-US" sz="3200" b="1" dirty="0" smtClean="0">
              <a:latin typeface="+mj-lt"/>
              <a:ea typeface="Times New Roman"/>
              <a:cs typeface="Times New Roman"/>
            </a:endParaRPr>
          </a:p>
          <a:p>
            <a:pPr algn="ctr"/>
            <a:endParaRPr lang="en-US" sz="3200" b="1" dirty="0" smtClean="0">
              <a:latin typeface="+mj-lt"/>
              <a:ea typeface="Times New Roman"/>
              <a:cs typeface="Times New Roman"/>
            </a:endParaRPr>
          </a:p>
          <a:p>
            <a:pPr algn="ctr"/>
            <a:r>
              <a:rPr lang="en-US" sz="3200" b="1" dirty="0" smtClean="0">
                <a:latin typeface="+mj-lt"/>
                <a:ea typeface="Times New Roman"/>
                <a:cs typeface="Times New Roman"/>
              </a:rPr>
              <a:t>Odd Semester </a:t>
            </a:r>
          </a:p>
          <a:p>
            <a:pPr algn="ctr"/>
            <a:r>
              <a:rPr lang="en-US" sz="2800" b="1" dirty="0" smtClean="0">
                <a:latin typeface="+mj-lt"/>
                <a:ea typeface="Times New Roman"/>
                <a:cs typeface="Times New Roman"/>
              </a:rPr>
              <a:t>(SEM I, III, V, VII)</a:t>
            </a:r>
            <a:endParaRPr lang="en-US" sz="2800" dirty="0" smtClean="0">
              <a:latin typeface="+mj-lt"/>
              <a:ea typeface="Times New Roman"/>
              <a:cs typeface="Times New Roman"/>
            </a:endParaRPr>
          </a:p>
          <a:p>
            <a:endParaRPr lang="en-US" sz="2800" dirty="0">
              <a:latin typeface="+mj-lt"/>
            </a:endParaRPr>
          </a:p>
        </p:txBody>
      </p:sp>
    </p:spTree>
    <p:extLst>
      <p:ext uri="{BB962C8B-B14F-4D97-AF65-F5344CB8AC3E}">
        <p14:creationId xmlns:p14="http://schemas.microsoft.com/office/powerpoint/2010/main" xmlns="" val="2892781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5</a:t>
            </a:fld>
            <a:endParaRPr lang="en-US"/>
          </a:p>
        </p:txBody>
      </p:sp>
      <p:sp>
        <p:nvSpPr>
          <p:cNvPr id="18" name="Rectangle 17"/>
          <p:cNvSpPr/>
          <p:nvPr/>
        </p:nvSpPr>
        <p:spPr>
          <a:xfrm>
            <a:off x="554715" y="1752600"/>
            <a:ext cx="6078652" cy="6817251"/>
          </a:xfrm>
          <a:prstGeom prst="rect">
            <a:avLst/>
          </a:prstGeom>
        </p:spPr>
        <p:txBody>
          <a:bodyPr wrap="none">
            <a:spAutoFit/>
          </a:bodyPr>
          <a:lstStyle/>
          <a:p>
            <a:pPr algn="ctr"/>
            <a:r>
              <a:rPr lang="en-US" b="1" dirty="0" smtClean="0"/>
              <a:t>1) Visit to  </a:t>
            </a:r>
            <a:r>
              <a:rPr lang="en-US" b="1" dirty="0" err="1" smtClean="0"/>
              <a:t>Mohre</a:t>
            </a:r>
            <a:r>
              <a:rPr lang="en-US" b="1" dirty="0" smtClean="0"/>
              <a:t> And June-</a:t>
            </a:r>
            <a:r>
              <a:rPr lang="en-US" b="1" dirty="0" err="1" smtClean="0"/>
              <a:t>Pargaon</a:t>
            </a:r>
            <a:r>
              <a:rPr lang="en-US" b="1" dirty="0" smtClean="0"/>
              <a:t> Village To Identify The </a:t>
            </a:r>
          </a:p>
          <a:p>
            <a:pPr algn="ctr"/>
            <a:r>
              <a:rPr lang="en-US" b="1" dirty="0" smtClean="0"/>
              <a:t>Agricultural Problems</a:t>
            </a:r>
          </a:p>
          <a:p>
            <a:pPr algn="ctr">
              <a:lnSpc>
                <a:spcPct val="150000"/>
              </a:lnSpc>
            </a:pPr>
            <a:r>
              <a:rPr lang="en-US" b="1" dirty="0" smtClean="0"/>
              <a:t>SUMMARY</a:t>
            </a:r>
          </a:p>
          <a:p>
            <a:pPr algn="just">
              <a:lnSpc>
                <a:spcPct val="150000"/>
              </a:lnSpc>
            </a:pPr>
            <a:r>
              <a:rPr lang="en-US" dirty="0" smtClean="0"/>
              <a:t>Prof. Dr. N. M. </a:t>
            </a:r>
            <a:r>
              <a:rPr lang="en-US" dirty="0" err="1" smtClean="0"/>
              <a:t>Aitawade</a:t>
            </a:r>
            <a:r>
              <a:rPr lang="en-US" dirty="0" smtClean="0"/>
              <a:t> along </a:t>
            </a:r>
            <a:r>
              <a:rPr lang="en-US" dirty="0" err="1" smtClean="0"/>
              <a:t>wtih</a:t>
            </a:r>
            <a:r>
              <a:rPr lang="en-US" dirty="0" smtClean="0"/>
              <a:t> 79 TYBSc Agri students</a:t>
            </a:r>
          </a:p>
          <a:p>
            <a:pPr algn="just">
              <a:lnSpc>
                <a:spcPct val="150000"/>
              </a:lnSpc>
            </a:pPr>
            <a:r>
              <a:rPr lang="en-US" dirty="0" smtClean="0"/>
              <a:t> visited to Mohre and June-</a:t>
            </a:r>
            <a:r>
              <a:rPr lang="en-US" dirty="0" err="1" smtClean="0"/>
              <a:t>Pargaon</a:t>
            </a:r>
            <a:r>
              <a:rPr lang="en-US" dirty="0" smtClean="0"/>
              <a:t> Village to Identify </a:t>
            </a:r>
          </a:p>
          <a:p>
            <a:pPr algn="just">
              <a:lnSpc>
                <a:spcPct val="150000"/>
              </a:lnSpc>
            </a:pPr>
            <a:r>
              <a:rPr lang="en-US" dirty="0" smtClean="0"/>
              <a:t>the Agricultural Problems under course EXTN-353 of SEM V.</a:t>
            </a:r>
          </a:p>
          <a:p>
            <a:pPr algn="just">
              <a:lnSpc>
                <a:spcPct val="150000"/>
              </a:lnSpc>
            </a:pPr>
            <a:endParaRPr lang="en-US" dirty="0" smtClean="0"/>
          </a:p>
          <a:p>
            <a:pPr algn="just">
              <a:lnSpc>
                <a:spcPct val="150000"/>
              </a:lnSpc>
            </a:pPr>
            <a:r>
              <a:rPr lang="en-US" dirty="0" smtClean="0"/>
              <a:t>Students meet to villagers and Grampanchayat and discussed </a:t>
            </a:r>
          </a:p>
          <a:p>
            <a:pPr algn="just">
              <a:lnSpc>
                <a:spcPct val="150000"/>
              </a:lnSpc>
            </a:pPr>
            <a:r>
              <a:rPr lang="en-US" dirty="0" smtClean="0"/>
              <a:t>and identified various agricultural problems. Students learned</a:t>
            </a:r>
          </a:p>
          <a:p>
            <a:pPr algn="just">
              <a:lnSpc>
                <a:spcPct val="150000"/>
              </a:lnSpc>
            </a:pPr>
            <a:r>
              <a:rPr lang="en-US" dirty="0" smtClean="0"/>
              <a:t> what are general agricultural problems and how farmers try to</a:t>
            </a:r>
          </a:p>
          <a:p>
            <a:pPr algn="just">
              <a:lnSpc>
                <a:spcPct val="150000"/>
              </a:lnSpc>
            </a:pPr>
            <a:r>
              <a:rPr lang="en-US" dirty="0" smtClean="0"/>
              <a:t> tackle those problem. </a:t>
            </a:r>
            <a:r>
              <a:rPr lang="en-US" dirty="0" smtClean="0">
                <a:latin typeface="Times New Roman"/>
                <a:ea typeface="Times New Roman"/>
              </a:rPr>
              <a:t>Students get acquainted with general</a:t>
            </a:r>
          </a:p>
          <a:p>
            <a:pPr algn="just">
              <a:lnSpc>
                <a:spcPct val="150000"/>
              </a:lnSpc>
            </a:pPr>
            <a:r>
              <a:rPr lang="en-US" dirty="0" smtClean="0">
                <a:latin typeface="Times New Roman"/>
                <a:ea typeface="Times New Roman"/>
              </a:rPr>
              <a:t> agricultural problems of farmers and how they are categories </a:t>
            </a:r>
          </a:p>
          <a:p>
            <a:pPr algn="just">
              <a:lnSpc>
                <a:spcPct val="150000"/>
              </a:lnSpc>
            </a:pPr>
            <a:r>
              <a:rPr lang="en-US" dirty="0" smtClean="0">
                <a:latin typeface="Times New Roman"/>
                <a:ea typeface="Times New Roman"/>
              </a:rPr>
              <a:t>into simple and complex. After identifying different problems </a:t>
            </a:r>
          </a:p>
          <a:p>
            <a:pPr algn="just">
              <a:lnSpc>
                <a:spcPct val="150000"/>
              </a:lnSpc>
            </a:pPr>
            <a:r>
              <a:rPr lang="en-US" dirty="0" smtClean="0">
                <a:latin typeface="Times New Roman"/>
                <a:ea typeface="Times New Roman"/>
              </a:rPr>
              <a:t>they ranked these problems and tried to give some solution to</a:t>
            </a:r>
          </a:p>
          <a:p>
            <a:pPr algn="just">
              <a:lnSpc>
                <a:spcPct val="150000"/>
              </a:lnSpc>
            </a:pPr>
            <a:r>
              <a:rPr lang="en-US" dirty="0" smtClean="0">
                <a:latin typeface="Times New Roman"/>
                <a:ea typeface="Times New Roman"/>
              </a:rPr>
              <a:t>overcome the situation by  preparing project/development</a:t>
            </a:r>
          </a:p>
          <a:p>
            <a:pPr algn="just">
              <a:lnSpc>
                <a:spcPct val="150000"/>
              </a:lnSpc>
            </a:pPr>
            <a:r>
              <a:rPr lang="en-US" dirty="0" smtClean="0">
                <a:latin typeface="Times New Roman"/>
                <a:ea typeface="Times New Roman"/>
              </a:rPr>
              <a:t>programme. </a:t>
            </a:r>
            <a:r>
              <a:rPr lang="en-US" sz="2000" dirty="0" smtClean="0"/>
              <a:t>	</a:t>
            </a:r>
          </a:p>
          <a:p>
            <a:pPr algn="just"/>
            <a:endParaRPr lang="en-US" sz="20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6</a:t>
            </a:fld>
            <a:endParaRPr lang="en-US"/>
          </a:p>
        </p:txBody>
      </p:sp>
      <p:graphicFrame>
        <p:nvGraphicFramePr>
          <p:cNvPr id="14" name="Table 13"/>
          <p:cNvGraphicFramePr>
            <a:graphicFrameLocks noGrp="1"/>
          </p:cNvGraphicFramePr>
          <p:nvPr/>
        </p:nvGraphicFramePr>
        <p:xfrm>
          <a:off x="381000" y="1295400"/>
          <a:ext cx="6096000" cy="7200900"/>
        </p:xfrm>
        <a:graphic>
          <a:graphicData uri="http://schemas.openxmlformats.org/drawingml/2006/table">
            <a:tbl>
              <a:tblPr firstRow="1" bandRow="1">
                <a:tableStyleId>{5940675A-B579-460E-94D1-54222C63F5DA}</a:tableStyleId>
              </a:tblPr>
              <a:tblGrid>
                <a:gridCol w="6096000"/>
              </a:tblGrid>
              <a:tr h="35433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 1: Visit to </a:t>
                      </a:r>
                      <a:r>
                        <a:rPr lang="en-US" sz="1800" b="1" kern="1200" dirty="0" smtClean="0">
                          <a:solidFill>
                            <a:schemeClr val="tx1"/>
                          </a:solidFill>
                          <a:latin typeface="+mn-lt"/>
                          <a:ea typeface="+mn-ea"/>
                          <a:cs typeface="+mn-cs"/>
                        </a:rPr>
                        <a:t>Grampanchayat </a:t>
                      </a:r>
                      <a:r>
                        <a:rPr lang="en-US" sz="1800" dirty="0" smtClean="0"/>
                        <a:t>June-</a:t>
                      </a:r>
                      <a:r>
                        <a:rPr lang="en-US" sz="1800" dirty="0" err="1" smtClean="0"/>
                        <a:t>Pargaon</a:t>
                      </a:r>
                      <a:endParaRPr lang="en-US" b="1" dirty="0" smtClean="0"/>
                    </a:p>
                    <a:p>
                      <a:endParaRPr lang="en-US" dirty="0"/>
                    </a:p>
                  </a:txBody>
                  <a:tcPr/>
                </a:tc>
              </a:tr>
              <a:tr h="35433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 2: Visit to </a:t>
                      </a:r>
                      <a:r>
                        <a:rPr lang="en-US" sz="1800" b="1" kern="1200" dirty="0" smtClean="0">
                          <a:solidFill>
                            <a:schemeClr val="tx1"/>
                          </a:solidFill>
                          <a:latin typeface="+mn-lt"/>
                          <a:ea typeface="+mn-ea"/>
                          <a:cs typeface="+mn-cs"/>
                        </a:rPr>
                        <a:t>Grampanchayat Mohre </a:t>
                      </a:r>
                      <a:endParaRPr lang="en-US" b="1" dirty="0"/>
                    </a:p>
                  </a:txBody>
                  <a:tcPr/>
                </a:tc>
              </a:tr>
            </a:tbl>
          </a:graphicData>
        </a:graphic>
      </p:graphicFrame>
      <p:pic>
        <p:nvPicPr>
          <p:cNvPr id="16" name="Picture 15" descr="C:\Users\HP\Documents\20170721_121404.jpg"/>
          <p:cNvPicPr/>
          <p:nvPr/>
        </p:nvPicPr>
        <p:blipFill>
          <a:blip r:embed="rId4" cstate="print"/>
          <a:srcRect/>
          <a:stretch>
            <a:fillRect/>
          </a:stretch>
        </p:blipFill>
        <p:spPr bwMode="auto">
          <a:xfrm>
            <a:off x="533400" y="1447800"/>
            <a:ext cx="2819400" cy="2743200"/>
          </a:xfrm>
          <a:prstGeom prst="rect">
            <a:avLst/>
          </a:prstGeom>
          <a:noFill/>
          <a:ln w="9525">
            <a:noFill/>
            <a:miter lim="800000"/>
            <a:headEnd/>
            <a:tailEnd/>
          </a:ln>
        </p:spPr>
      </p:pic>
      <p:pic>
        <p:nvPicPr>
          <p:cNvPr id="17" name="Picture 16" descr="C:\Users\HP\Documents\20170721_120232.jpg"/>
          <p:cNvPicPr/>
          <p:nvPr/>
        </p:nvPicPr>
        <p:blipFill>
          <a:blip r:embed="rId5" cstate="print"/>
          <a:srcRect/>
          <a:stretch>
            <a:fillRect/>
          </a:stretch>
        </p:blipFill>
        <p:spPr bwMode="auto">
          <a:xfrm>
            <a:off x="3581400" y="1447800"/>
            <a:ext cx="2741378" cy="2743200"/>
          </a:xfrm>
          <a:prstGeom prst="rect">
            <a:avLst/>
          </a:prstGeom>
          <a:noFill/>
          <a:ln w="9525">
            <a:noFill/>
            <a:miter lim="800000"/>
            <a:headEnd/>
            <a:tailEnd/>
          </a:ln>
        </p:spPr>
      </p:pic>
      <p:pic>
        <p:nvPicPr>
          <p:cNvPr id="18" name="Picture 17" descr="C:\Users\HP\Documents\20170721_130659.jpg"/>
          <p:cNvPicPr/>
          <p:nvPr/>
        </p:nvPicPr>
        <p:blipFill>
          <a:blip r:embed="rId6" cstate="print"/>
          <a:srcRect/>
          <a:stretch>
            <a:fillRect/>
          </a:stretch>
        </p:blipFill>
        <p:spPr bwMode="auto">
          <a:xfrm>
            <a:off x="533400" y="4953000"/>
            <a:ext cx="2819400" cy="2819400"/>
          </a:xfrm>
          <a:prstGeom prst="rect">
            <a:avLst/>
          </a:prstGeom>
          <a:noFill/>
          <a:ln w="9525">
            <a:noFill/>
            <a:miter lim="800000"/>
            <a:headEnd/>
            <a:tailEnd/>
          </a:ln>
        </p:spPr>
      </p:pic>
      <p:pic>
        <p:nvPicPr>
          <p:cNvPr id="19" name="Picture 18" descr="C:\Users\HP\Documents\20170721_132656.jpg"/>
          <p:cNvPicPr/>
          <p:nvPr/>
        </p:nvPicPr>
        <p:blipFill>
          <a:blip r:embed="rId7" cstate="print"/>
          <a:srcRect/>
          <a:stretch>
            <a:fillRect/>
          </a:stretch>
        </p:blipFill>
        <p:spPr bwMode="auto">
          <a:xfrm>
            <a:off x="3505200" y="5029200"/>
            <a:ext cx="2895600" cy="2743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7</a:t>
            </a:fld>
            <a:endParaRPr lang="en-US"/>
          </a:p>
        </p:txBody>
      </p:sp>
      <p:sp>
        <p:nvSpPr>
          <p:cNvPr id="10" name="Rectangle 9"/>
          <p:cNvSpPr/>
          <p:nvPr/>
        </p:nvSpPr>
        <p:spPr>
          <a:xfrm>
            <a:off x="228600" y="1447800"/>
            <a:ext cx="6400800" cy="5770811"/>
          </a:xfrm>
          <a:prstGeom prst="rect">
            <a:avLst/>
          </a:prstGeom>
        </p:spPr>
        <p:txBody>
          <a:bodyPr wrap="square">
            <a:spAutoFit/>
          </a:bodyPr>
          <a:lstStyle/>
          <a:p>
            <a:pPr algn="ctr"/>
            <a:r>
              <a:rPr lang="en-US" b="1" dirty="0" smtClean="0"/>
              <a:t>2) Visit to Pratibha Dairy Processing Unit, Kodoli</a:t>
            </a:r>
          </a:p>
          <a:p>
            <a:pPr algn="ctr">
              <a:lnSpc>
                <a:spcPct val="150000"/>
              </a:lnSpc>
            </a:pPr>
            <a:r>
              <a:rPr lang="en-US" b="1" dirty="0" smtClean="0"/>
              <a:t>SUMMARY</a:t>
            </a:r>
          </a:p>
          <a:p>
            <a:pPr algn="just">
              <a:lnSpc>
                <a:spcPct val="150000"/>
              </a:lnSpc>
            </a:pPr>
            <a:r>
              <a:rPr lang="en-US" dirty="0" smtClean="0"/>
              <a:t>Prof. D. N. Sawant along with 82 TYBSc Agri students</a:t>
            </a:r>
          </a:p>
          <a:p>
            <a:pPr algn="just">
              <a:lnSpc>
                <a:spcPct val="150000"/>
              </a:lnSpc>
            </a:pPr>
            <a:r>
              <a:rPr lang="en-US" dirty="0" smtClean="0"/>
              <a:t> visited to Pratibha Dairy Processing Unit, Kodoli under course </a:t>
            </a:r>
          </a:p>
          <a:p>
            <a:pPr algn="just">
              <a:lnSpc>
                <a:spcPct val="150000"/>
              </a:lnSpc>
            </a:pPr>
            <a:r>
              <a:rPr lang="en-US" dirty="0" smtClean="0"/>
              <a:t>ASDS-353 of SEM V.</a:t>
            </a:r>
          </a:p>
          <a:p>
            <a:pPr algn="just">
              <a:lnSpc>
                <a:spcPct val="150000"/>
              </a:lnSpc>
            </a:pPr>
            <a:endParaRPr lang="en-US" dirty="0" smtClean="0"/>
          </a:p>
          <a:p>
            <a:pPr algn="just">
              <a:lnSpc>
                <a:spcPct val="150000"/>
              </a:lnSpc>
            </a:pPr>
            <a:r>
              <a:rPr lang="en-US" dirty="0" smtClean="0"/>
              <a:t>The purpose of visit is to get knowledge about, Dairy Processing Unit  Starting from reception of milk to produce different milk product. This visit helps to understand all practices which are carried out in Dairy Unit like production, marketing ,trading, quality assurance, different test conducted in lab which is helpful to study this concept deeply &amp; interestingly. </a:t>
            </a:r>
          </a:p>
          <a:p>
            <a:pPr algn="just">
              <a:lnSpc>
                <a:spcPct val="150000"/>
              </a:lnSpc>
            </a:pPr>
            <a:endParaRPr lang="en-US" dirty="0" smtClean="0"/>
          </a:p>
          <a:p>
            <a:pPr algn="just">
              <a:lnSpc>
                <a:spcPct val="150000"/>
              </a:lnSpc>
            </a:pPr>
            <a:endParaRPr lang="en-US"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8</a:t>
            </a:fld>
            <a:endParaRPr lang="en-US"/>
          </a:p>
        </p:txBody>
      </p:sp>
      <p:graphicFrame>
        <p:nvGraphicFramePr>
          <p:cNvPr id="14" name="Table 13"/>
          <p:cNvGraphicFramePr>
            <a:graphicFrameLocks noGrp="1"/>
          </p:cNvGraphicFramePr>
          <p:nvPr/>
        </p:nvGraphicFramePr>
        <p:xfrm>
          <a:off x="304800" y="1219200"/>
          <a:ext cx="6324600" cy="716280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Photo1: </a:t>
                      </a:r>
                      <a:r>
                        <a:rPr lang="en-US" dirty="0" smtClean="0"/>
                        <a:t>Group photo outside</a:t>
                      </a:r>
                      <a:r>
                        <a:rPr lang="en-US" baseline="0" dirty="0" smtClean="0"/>
                        <a:t> dairy</a:t>
                      </a:r>
                      <a:endParaRPr lang="en-US" dirty="0"/>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Photo2:  </a:t>
                      </a:r>
                      <a:r>
                        <a:rPr lang="en-US" sz="1800" b="0" kern="1200" dirty="0" smtClean="0">
                          <a:solidFill>
                            <a:schemeClr val="tx1"/>
                          </a:solidFill>
                          <a:latin typeface="+mn-lt"/>
                          <a:ea typeface="+mn-ea"/>
                          <a:cs typeface="+mn-cs"/>
                        </a:rPr>
                        <a:t>HTST Pasteurizer</a:t>
                      </a:r>
                      <a:endParaRPr lang="en-US" sz="1800" b="0" kern="1200" dirty="0">
                        <a:solidFill>
                          <a:schemeClr val="tx1"/>
                        </a:solidFill>
                        <a:latin typeface="+mn-lt"/>
                        <a:ea typeface="+mn-ea"/>
                        <a:cs typeface="+mn-cs"/>
                      </a:endParaRPr>
                    </a:p>
                  </a:txBody>
                  <a:tcPr/>
                </a:tc>
              </a:tr>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Photo3: </a:t>
                      </a:r>
                      <a:r>
                        <a:rPr lang="en-US" b="0" dirty="0" smtClean="0"/>
                        <a:t>Employee </a:t>
                      </a:r>
                      <a:r>
                        <a:rPr lang="en-US" sz="1800" b="0" kern="1200" dirty="0" smtClean="0">
                          <a:solidFill>
                            <a:schemeClr val="tx1"/>
                          </a:solidFill>
                          <a:latin typeface="+mn-lt"/>
                          <a:ea typeface="+mn-ea"/>
                          <a:cs typeface="+mn-cs"/>
                        </a:rPr>
                        <a:t>Provide information and Questions asked by students</a:t>
                      </a: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Photo4: </a:t>
                      </a:r>
                      <a:r>
                        <a:rPr lang="en-US" sz="1800" b="0" kern="1200" dirty="0" smtClean="0">
                          <a:solidFill>
                            <a:schemeClr val="tx1"/>
                          </a:solidFill>
                          <a:latin typeface="+mn-lt"/>
                          <a:ea typeface="+mn-ea"/>
                          <a:cs typeface="+mn-cs"/>
                        </a:rPr>
                        <a:t>Packaging Machine</a:t>
                      </a:r>
                      <a:endParaRPr lang="en-US" sz="1800" b="0" kern="1200" dirty="0">
                        <a:solidFill>
                          <a:schemeClr val="tx1"/>
                        </a:solidFill>
                        <a:latin typeface="+mn-lt"/>
                        <a:ea typeface="+mn-ea"/>
                        <a:cs typeface="+mn-cs"/>
                      </a:endParaRPr>
                    </a:p>
                  </a:txBody>
                  <a:tcPr/>
                </a:tc>
              </a:tr>
            </a:tbl>
          </a:graphicData>
        </a:graphic>
      </p:graphicFrame>
      <p:pic>
        <p:nvPicPr>
          <p:cNvPr id="1026" name="Picture 2" descr="IMG-20170725-WA0047"/>
          <p:cNvPicPr>
            <a:picLocks noChangeAspect="1" noChangeArrowheads="1"/>
          </p:cNvPicPr>
          <p:nvPr/>
        </p:nvPicPr>
        <p:blipFill>
          <a:blip r:embed="rId4"/>
          <a:srcRect/>
          <a:stretch>
            <a:fillRect/>
          </a:stretch>
        </p:blipFill>
        <p:spPr bwMode="auto">
          <a:xfrm>
            <a:off x="304800" y="1219200"/>
            <a:ext cx="3124200" cy="2819400"/>
          </a:xfrm>
          <a:prstGeom prst="rect">
            <a:avLst/>
          </a:prstGeom>
          <a:noFill/>
          <a:ln w="9525">
            <a:noFill/>
            <a:miter lim="800000"/>
            <a:headEnd/>
            <a:tailEnd/>
          </a:ln>
        </p:spPr>
      </p:pic>
      <p:pic>
        <p:nvPicPr>
          <p:cNvPr id="1027" name="Picture 8" descr="C:\Users\Shree\Desktop\New folder\IMAG0592.jpg"/>
          <p:cNvPicPr>
            <a:picLocks noChangeAspect="1" noChangeArrowheads="1"/>
          </p:cNvPicPr>
          <p:nvPr/>
        </p:nvPicPr>
        <p:blipFill>
          <a:blip r:embed="rId5"/>
          <a:srcRect/>
          <a:stretch>
            <a:fillRect/>
          </a:stretch>
        </p:blipFill>
        <p:spPr bwMode="auto">
          <a:xfrm>
            <a:off x="3505200" y="1295400"/>
            <a:ext cx="3048000" cy="2743200"/>
          </a:xfrm>
          <a:prstGeom prst="rect">
            <a:avLst/>
          </a:prstGeom>
          <a:noFill/>
          <a:ln w="9525">
            <a:noFill/>
            <a:miter lim="800000"/>
            <a:headEnd/>
            <a:tailEnd/>
          </a:ln>
        </p:spPr>
      </p:pic>
      <p:pic>
        <p:nvPicPr>
          <p:cNvPr id="1028" name="Picture 14" descr="C:\Users\Shree\Desktop\New folder\DSC_0149.jpg"/>
          <p:cNvPicPr>
            <a:picLocks noChangeAspect="1" noChangeArrowheads="1"/>
          </p:cNvPicPr>
          <p:nvPr/>
        </p:nvPicPr>
        <p:blipFill>
          <a:blip r:embed="rId6"/>
          <a:srcRect/>
          <a:stretch>
            <a:fillRect/>
          </a:stretch>
        </p:blipFill>
        <p:spPr bwMode="auto">
          <a:xfrm>
            <a:off x="304800" y="4724400"/>
            <a:ext cx="3124200" cy="2808287"/>
          </a:xfrm>
          <a:prstGeom prst="rect">
            <a:avLst/>
          </a:prstGeom>
          <a:noFill/>
          <a:ln w="9525">
            <a:noFill/>
            <a:miter lim="800000"/>
            <a:headEnd/>
            <a:tailEnd/>
          </a:ln>
        </p:spPr>
      </p:pic>
      <p:pic>
        <p:nvPicPr>
          <p:cNvPr id="1029" name="Picture 5" descr="IMG-20170726-WA0014"/>
          <p:cNvPicPr>
            <a:picLocks noChangeAspect="1" noChangeArrowheads="1"/>
          </p:cNvPicPr>
          <p:nvPr/>
        </p:nvPicPr>
        <p:blipFill>
          <a:blip r:embed="rId7"/>
          <a:srcRect/>
          <a:stretch>
            <a:fillRect/>
          </a:stretch>
        </p:blipFill>
        <p:spPr bwMode="auto">
          <a:xfrm>
            <a:off x="3505200" y="4724400"/>
            <a:ext cx="3021013"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9</a:t>
            </a:fld>
            <a:endParaRPr lang="en-US"/>
          </a:p>
        </p:txBody>
      </p:sp>
      <p:sp>
        <p:nvSpPr>
          <p:cNvPr id="10" name="Rectangle 9"/>
          <p:cNvSpPr/>
          <p:nvPr/>
        </p:nvSpPr>
        <p:spPr>
          <a:xfrm>
            <a:off x="228600" y="914400"/>
            <a:ext cx="6400800" cy="8530540"/>
          </a:xfrm>
          <a:prstGeom prst="rect">
            <a:avLst/>
          </a:prstGeom>
        </p:spPr>
        <p:txBody>
          <a:bodyPr wrap="square">
            <a:spAutoFit/>
          </a:bodyPr>
          <a:lstStyle/>
          <a:p>
            <a:pPr algn="ctr">
              <a:lnSpc>
                <a:spcPct val="150000"/>
              </a:lnSpc>
            </a:pPr>
            <a:r>
              <a:rPr lang="en-US" b="1" dirty="0" smtClean="0"/>
              <a:t>3) Visit to Lucky Auto Mahindra tractor Dealer Kolhapur</a:t>
            </a:r>
          </a:p>
          <a:p>
            <a:pPr algn="ctr">
              <a:lnSpc>
                <a:spcPct val="150000"/>
              </a:lnSpc>
            </a:pPr>
            <a:r>
              <a:rPr lang="en-US" b="1" dirty="0" smtClean="0"/>
              <a:t>SUMMARY</a:t>
            </a:r>
          </a:p>
          <a:p>
            <a:pPr algn="just">
              <a:lnSpc>
                <a:spcPct val="150000"/>
              </a:lnSpc>
            </a:pPr>
            <a:r>
              <a:rPr lang="en-US" dirty="0" smtClean="0"/>
              <a:t>Prof. Y. V. Patil along with 37 TYBSc Agri students visited to Lucky Auto Mahindra tractor Dealer, Kolhapur under course FMP-236 of SEM V.</a:t>
            </a:r>
          </a:p>
          <a:p>
            <a:pPr algn="just">
              <a:lnSpc>
                <a:spcPct val="150000"/>
              </a:lnSpc>
              <a:spcAft>
                <a:spcPts val="1000"/>
              </a:spcAft>
            </a:pPr>
            <a:r>
              <a:rPr lang="en-US" dirty="0" smtClean="0"/>
              <a:t>Lucky Auto Mahindra Tractor Dealer, Kolhapur, popularly known by its brand name “Lucky Auto” is one of the largest selling of </a:t>
            </a:r>
            <a:r>
              <a:rPr lang="en-US" dirty="0" err="1" smtClean="0"/>
              <a:t>mahindra</a:t>
            </a:r>
            <a:r>
              <a:rPr lang="en-US" dirty="0" smtClean="0"/>
              <a:t> tractor in </a:t>
            </a:r>
            <a:r>
              <a:rPr lang="en-US" dirty="0" err="1" smtClean="0"/>
              <a:t>kolhapur</a:t>
            </a:r>
            <a:r>
              <a:rPr lang="en-US" dirty="0" smtClean="0"/>
              <a:t> district. Lucky auto having </a:t>
            </a:r>
            <a:r>
              <a:rPr lang="en-US" dirty="0" err="1" smtClean="0"/>
              <a:t>kolhpur</a:t>
            </a:r>
            <a:r>
              <a:rPr lang="en-US" dirty="0" smtClean="0"/>
              <a:t> district dealership of </a:t>
            </a:r>
            <a:r>
              <a:rPr lang="en-US" dirty="0" err="1" smtClean="0"/>
              <a:t>mahindra</a:t>
            </a:r>
            <a:r>
              <a:rPr lang="en-US" dirty="0" smtClean="0"/>
              <a:t> tractor and also </a:t>
            </a:r>
            <a:r>
              <a:rPr lang="en-US" dirty="0" err="1" smtClean="0"/>
              <a:t>avilable</a:t>
            </a:r>
            <a:r>
              <a:rPr lang="en-US" dirty="0" smtClean="0"/>
              <a:t> all repair and </a:t>
            </a:r>
            <a:r>
              <a:rPr lang="en-US" dirty="0" err="1" smtClean="0"/>
              <a:t>maintennace</a:t>
            </a:r>
            <a:r>
              <a:rPr lang="en-US" dirty="0" smtClean="0"/>
              <a:t> facility. </a:t>
            </a:r>
            <a:r>
              <a:rPr lang="en-US" dirty="0" smtClean="0">
                <a:ea typeface="Calibri"/>
                <a:cs typeface="Mangal"/>
              </a:rPr>
              <a:t>The information about the new techniques adopted in tractor industries and what are the different repair and maintenance work required for this tractor were given to students by tractor mechanic Mr. </a:t>
            </a:r>
            <a:r>
              <a:rPr lang="en-US" dirty="0" err="1" smtClean="0">
                <a:ea typeface="Calibri"/>
                <a:cs typeface="Mangal"/>
              </a:rPr>
              <a:t>Sharad</a:t>
            </a:r>
            <a:r>
              <a:rPr lang="en-US" dirty="0" smtClean="0">
                <a:ea typeface="Calibri"/>
                <a:cs typeface="Mangal"/>
              </a:rPr>
              <a:t> Patil. The students were observed the parts of tractor like water pump, cylinder liner, fuel injection pump, piston etc as well as studied the different systems of the tractor.</a:t>
            </a:r>
            <a:endParaRPr lang="en-US" sz="1600" dirty="0" smtClean="0">
              <a:ea typeface="Calibri"/>
              <a:cs typeface="Mangal"/>
            </a:endParaRPr>
          </a:p>
          <a:p>
            <a:pPr algn="just">
              <a:lnSpc>
                <a:spcPct val="150000"/>
              </a:lnSpc>
            </a:pPr>
            <a:endParaRPr lang="en-US" dirty="0" smtClean="0"/>
          </a:p>
          <a:p>
            <a:pPr algn="just">
              <a:lnSpc>
                <a:spcPct val="150000"/>
              </a:lnSpc>
            </a:pPr>
            <a:endParaRPr lang="en-US" dirty="0" smtClean="0"/>
          </a:p>
          <a:p>
            <a:pPr algn="just">
              <a:lnSpc>
                <a:spcPct val="150000"/>
              </a:lnSpc>
            </a:pPr>
            <a:endParaRPr lang="en-US" dirty="0" smtClean="0"/>
          </a:p>
          <a:p>
            <a:pPr algn="just">
              <a:lnSpc>
                <a:spcPct val="150000"/>
              </a:lnSpc>
            </a:pPr>
            <a:endParaRPr lang="en-US"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10</a:t>
            </a:fld>
            <a:endParaRPr lang="en-US"/>
          </a:p>
        </p:txBody>
      </p:sp>
      <p:graphicFrame>
        <p:nvGraphicFramePr>
          <p:cNvPr id="14" name="Table 13"/>
          <p:cNvGraphicFramePr>
            <a:graphicFrameLocks noGrp="1"/>
          </p:cNvGraphicFramePr>
          <p:nvPr/>
        </p:nvGraphicFramePr>
        <p:xfrm>
          <a:off x="304800" y="1219200"/>
          <a:ext cx="6324600" cy="716280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Photo1: </a:t>
                      </a:r>
                      <a:r>
                        <a:rPr lang="en-US" dirty="0" smtClean="0"/>
                        <a:t>Group photo outside</a:t>
                      </a:r>
                      <a:r>
                        <a:rPr lang="en-US" baseline="0" dirty="0" smtClean="0"/>
                        <a:t> dairy</a:t>
                      </a:r>
                      <a:endParaRPr lang="en-US" dirty="0"/>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Photo2:  </a:t>
                      </a:r>
                      <a:r>
                        <a:rPr lang="en-US" sz="1800" b="0" kern="1200" dirty="0" smtClean="0">
                          <a:solidFill>
                            <a:schemeClr val="tx1"/>
                          </a:solidFill>
                          <a:latin typeface="+mn-lt"/>
                          <a:ea typeface="+mn-ea"/>
                          <a:cs typeface="+mn-cs"/>
                        </a:rPr>
                        <a:t>HTST Pasteurizer</a:t>
                      </a:r>
                      <a:endParaRPr lang="en-US" sz="1800" b="0" kern="1200" dirty="0">
                        <a:solidFill>
                          <a:schemeClr val="tx1"/>
                        </a:solidFill>
                        <a:latin typeface="+mn-lt"/>
                        <a:ea typeface="+mn-ea"/>
                        <a:cs typeface="+mn-cs"/>
                      </a:endParaRPr>
                    </a:p>
                  </a:txBody>
                  <a:tcPr/>
                </a:tc>
              </a:tr>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Photo3: </a:t>
                      </a:r>
                      <a:r>
                        <a:rPr lang="en-US" b="0" dirty="0" smtClean="0"/>
                        <a:t>Employee </a:t>
                      </a:r>
                      <a:r>
                        <a:rPr lang="en-US" sz="1800" b="0" kern="1200" dirty="0" smtClean="0">
                          <a:solidFill>
                            <a:schemeClr val="tx1"/>
                          </a:solidFill>
                          <a:latin typeface="+mn-lt"/>
                          <a:ea typeface="+mn-ea"/>
                          <a:cs typeface="+mn-cs"/>
                        </a:rPr>
                        <a:t>Provide information and Questions asked by students</a:t>
                      </a: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Photo4: </a:t>
                      </a:r>
                      <a:r>
                        <a:rPr lang="en-US" sz="1800" b="0" kern="1200" dirty="0" smtClean="0">
                          <a:solidFill>
                            <a:schemeClr val="tx1"/>
                          </a:solidFill>
                          <a:latin typeface="+mn-lt"/>
                          <a:ea typeface="+mn-ea"/>
                          <a:cs typeface="+mn-cs"/>
                        </a:rPr>
                        <a:t>Packaging Machine</a:t>
                      </a:r>
                      <a:endParaRPr lang="en-US" sz="1800" b="0" kern="1200" dirty="0">
                        <a:solidFill>
                          <a:schemeClr val="tx1"/>
                        </a:solidFill>
                        <a:latin typeface="+mn-lt"/>
                        <a:ea typeface="+mn-ea"/>
                        <a:cs typeface="+mn-cs"/>
                      </a:endParaRPr>
                    </a:p>
                  </a:txBody>
                  <a:tcPr/>
                </a:tc>
              </a:tr>
            </a:tbl>
          </a:graphicData>
        </a:graphic>
      </p:graphicFrame>
      <p:pic>
        <p:nvPicPr>
          <p:cNvPr id="1026" name="Picture 2" descr="IMG-20170725-WA0047"/>
          <p:cNvPicPr>
            <a:picLocks noChangeAspect="1" noChangeArrowheads="1"/>
          </p:cNvPicPr>
          <p:nvPr/>
        </p:nvPicPr>
        <p:blipFill>
          <a:blip r:embed="rId4"/>
          <a:srcRect/>
          <a:stretch>
            <a:fillRect/>
          </a:stretch>
        </p:blipFill>
        <p:spPr bwMode="auto">
          <a:xfrm>
            <a:off x="304800" y="1219200"/>
            <a:ext cx="3124200" cy="2819400"/>
          </a:xfrm>
          <a:prstGeom prst="rect">
            <a:avLst/>
          </a:prstGeom>
          <a:noFill/>
          <a:ln w="9525">
            <a:noFill/>
            <a:miter lim="800000"/>
            <a:headEnd/>
            <a:tailEnd/>
          </a:ln>
        </p:spPr>
      </p:pic>
      <p:pic>
        <p:nvPicPr>
          <p:cNvPr id="1027" name="Picture 8" descr="C:\Users\Shree\Desktop\New folder\IMAG0592.jpg"/>
          <p:cNvPicPr>
            <a:picLocks noChangeAspect="1" noChangeArrowheads="1"/>
          </p:cNvPicPr>
          <p:nvPr/>
        </p:nvPicPr>
        <p:blipFill>
          <a:blip r:embed="rId5"/>
          <a:srcRect/>
          <a:stretch>
            <a:fillRect/>
          </a:stretch>
        </p:blipFill>
        <p:spPr bwMode="auto">
          <a:xfrm>
            <a:off x="3505200" y="1295400"/>
            <a:ext cx="3048000" cy="2743200"/>
          </a:xfrm>
          <a:prstGeom prst="rect">
            <a:avLst/>
          </a:prstGeom>
          <a:noFill/>
          <a:ln w="9525">
            <a:noFill/>
            <a:miter lim="800000"/>
            <a:headEnd/>
            <a:tailEnd/>
          </a:ln>
        </p:spPr>
      </p:pic>
      <p:pic>
        <p:nvPicPr>
          <p:cNvPr id="1028" name="Picture 14" descr="C:\Users\Shree\Desktop\New folder\DSC_0149.jpg"/>
          <p:cNvPicPr>
            <a:picLocks noChangeAspect="1" noChangeArrowheads="1"/>
          </p:cNvPicPr>
          <p:nvPr/>
        </p:nvPicPr>
        <p:blipFill>
          <a:blip r:embed="rId6"/>
          <a:srcRect/>
          <a:stretch>
            <a:fillRect/>
          </a:stretch>
        </p:blipFill>
        <p:spPr bwMode="auto">
          <a:xfrm>
            <a:off x="304800" y="4724400"/>
            <a:ext cx="3124200" cy="2808287"/>
          </a:xfrm>
          <a:prstGeom prst="rect">
            <a:avLst/>
          </a:prstGeom>
          <a:noFill/>
          <a:ln w="9525">
            <a:noFill/>
            <a:miter lim="800000"/>
            <a:headEnd/>
            <a:tailEnd/>
          </a:ln>
        </p:spPr>
      </p:pic>
      <p:pic>
        <p:nvPicPr>
          <p:cNvPr id="1029" name="Picture 5" descr="IMG-20170726-WA0014"/>
          <p:cNvPicPr>
            <a:picLocks noChangeAspect="1" noChangeArrowheads="1"/>
          </p:cNvPicPr>
          <p:nvPr/>
        </p:nvPicPr>
        <p:blipFill>
          <a:blip r:embed="rId7"/>
          <a:srcRect/>
          <a:stretch>
            <a:fillRect/>
          </a:stretch>
        </p:blipFill>
        <p:spPr bwMode="auto">
          <a:xfrm>
            <a:off x="3505200" y="4724400"/>
            <a:ext cx="3021013"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11</a:t>
            </a:fld>
            <a:endParaRPr lang="en-US"/>
          </a:p>
        </p:txBody>
      </p:sp>
      <p:sp>
        <p:nvSpPr>
          <p:cNvPr id="10" name="Rectangle 9"/>
          <p:cNvSpPr/>
          <p:nvPr/>
        </p:nvSpPr>
        <p:spPr>
          <a:xfrm>
            <a:off x="228600" y="914400"/>
            <a:ext cx="6400800" cy="8402300"/>
          </a:xfrm>
          <a:prstGeom prst="rect">
            <a:avLst/>
          </a:prstGeom>
        </p:spPr>
        <p:txBody>
          <a:bodyPr wrap="square">
            <a:spAutoFit/>
          </a:bodyPr>
          <a:lstStyle/>
          <a:p>
            <a:pPr algn="ctr">
              <a:lnSpc>
                <a:spcPct val="150000"/>
              </a:lnSpc>
            </a:pPr>
            <a:endParaRPr lang="en-US" b="1" dirty="0" smtClean="0"/>
          </a:p>
          <a:p>
            <a:pPr algn="ctr">
              <a:lnSpc>
                <a:spcPct val="150000"/>
              </a:lnSpc>
            </a:pPr>
            <a:r>
              <a:rPr lang="en-US" b="1" dirty="0" smtClean="0"/>
              <a:t>4) Visit to Agriculture Produce Market Committee, Kolhapur</a:t>
            </a:r>
          </a:p>
          <a:p>
            <a:pPr algn="ctr">
              <a:lnSpc>
                <a:spcPct val="150000"/>
              </a:lnSpc>
            </a:pPr>
            <a:endParaRPr lang="en-US" b="1" dirty="0" smtClean="0"/>
          </a:p>
          <a:p>
            <a:pPr algn="ctr">
              <a:lnSpc>
                <a:spcPct val="150000"/>
              </a:lnSpc>
            </a:pPr>
            <a:r>
              <a:rPr lang="en-US" b="1" dirty="0" smtClean="0"/>
              <a:t>SUMMARY</a:t>
            </a:r>
          </a:p>
          <a:p>
            <a:pPr algn="ctr">
              <a:lnSpc>
                <a:spcPct val="150000"/>
              </a:lnSpc>
            </a:pPr>
            <a:endParaRPr lang="en-US" b="1" dirty="0" smtClean="0"/>
          </a:p>
          <a:p>
            <a:pPr algn="just">
              <a:lnSpc>
                <a:spcPct val="150000"/>
              </a:lnSpc>
            </a:pPr>
            <a:r>
              <a:rPr lang="en-US" dirty="0" smtClean="0"/>
              <a:t>Prof. </a:t>
            </a:r>
            <a:r>
              <a:rPr lang="en-IN" dirty="0" smtClean="0"/>
              <a:t>Dr. M. G. </a:t>
            </a:r>
            <a:r>
              <a:rPr lang="en-IN" dirty="0" err="1" smtClean="0"/>
              <a:t>Lagare</a:t>
            </a:r>
            <a:r>
              <a:rPr lang="en-US" dirty="0" smtClean="0"/>
              <a:t> along with 50 TYBSc Agri students visited to </a:t>
            </a:r>
            <a:r>
              <a:rPr lang="en-IN" dirty="0" err="1" smtClean="0">
                <a:ea typeface="Calibri"/>
              </a:rPr>
              <a:t>Shri</a:t>
            </a:r>
            <a:r>
              <a:rPr lang="en-IN" dirty="0" smtClean="0">
                <a:ea typeface="Calibri"/>
              </a:rPr>
              <a:t>. </a:t>
            </a:r>
            <a:r>
              <a:rPr lang="en-IN" dirty="0" err="1" smtClean="0">
                <a:ea typeface="Calibri"/>
              </a:rPr>
              <a:t>Shahu</a:t>
            </a:r>
            <a:r>
              <a:rPr lang="en-IN" dirty="0" smtClean="0">
                <a:ea typeface="Calibri"/>
              </a:rPr>
              <a:t> Market Yard , APMC, Kolhapur </a:t>
            </a:r>
            <a:r>
              <a:rPr lang="en-US" dirty="0" smtClean="0"/>
              <a:t>under course </a:t>
            </a:r>
            <a:r>
              <a:rPr lang="en-IN" dirty="0" smtClean="0"/>
              <a:t>ECON-354 </a:t>
            </a:r>
            <a:r>
              <a:rPr lang="en-US" dirty="0" smtClean="0"/>
              <a:t>of SEM V.</a:t>
            </a:r>
          </a:p>
          <a:p>
            <a:pPr algn="just">
              <a:lnSpc>
                <a:spcPct val="150000"/>
              </a:lnSpc>
            </a:pPr>
            <a:r>
              <a:rPr lang="en-IN" dirty="0" smtClean="0">
                <a:ea typeface="Calibri"/>
              </a:rPr>
              <a:t>The purpose of visit was to get knowledge about marketing function, methods of selling. </a:t>
            </a:r>
            <a:r>
              <a:rPr lang="en-IN" dirty="0" smtClean="0"/>
              <a:t>Agricultural produce market committee of Kolhapur is a big market and their working is carried out efficiently. It gives good price to the produce of the farmers. It provides good facilities to the farmers. In APMC farmers get high returns to their product.</a:t>
            </a:r>
            <a:r>
              <a:rPr lang="en-US" dirty="0" smtClean="0"/>
              <a:t> </a:t>
            </a:r>
            <a:r>
              <a:rPr lang="en-IN" dirty="0" smtClean="0"/>
              <a:t>After visiting APMC, students got actual knowledge of process of APMC market functions like packaging, labelling, transportation, buying, selling and auctioning. Hence we got good information from APMC. </a:t>
            </a:r>
            <a:endParaRPr lang="en-US" dirty="0" smtClean="0"/>
          </a:p>
          <a:p>
            <a:pPr algn="just">
              <a:lnSpc>
                <a:spcPct val="150000"/>
              </a:lnSpc>
            </a:pPr>
            <a:endParaRPr lang="en-US" dirty="0" smtClean="0"/>
          </a:p>
          <a:p>
            <a:pPr algn="just">
              <a:lnSpc>
                <a:spcPct val="150000"/>
              </a:lnSpc>
            </a:pPr>
            <a:endParaRPr lang="en-US" dirty="0" smtClean="0"/>
          </a:p>
          <a:p>
            <a:pPr algn="just">
              <a:lnSpc>
                <a:spcPct val="150000"/>
              </a:lnSpc>
            </a:pPr>
            <a:endParaRPr lang="en-US"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12</a:t>
            </a:fld>
            <a:endParaRPr lang="en-US"/>
          </a:p>
        </p:txBody>
      </p:sp>
      <p:graphicFrame>
        <p:nvGraphicFramePr>
          <p:cNvPr id="14" name="Table 13"/>
          <p:cNvGraphicFramePr>
            <a:graphicFrameLocks noGrp="1"/>
          </p:cNvGraphicFramePr>
          <p:nvPr/>
        </p:nvGraphicFramePr>
        <p:xfrm>
          <a:off x="304800" y="1219200"/>
          <a:ext cx="6324600" cy="350520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Photo1: </a:t>
                      </a:r>
                      <a:r>
                        <a:rPr lang="en-IN" sz="1800" kern="1200" dirty="0" smtClean="0">
                          <a:solidFill>
                            <a:schemeClr val="tx1"/>
                          </a:solidFill>
                          <a:latin typeface="+mn-lt"/>
                          <a:ea typeface="+mn-ea"/>
                          <a:cs typeface="+mn-cs"/>
                        </a:rPr>
                        <a:t>Open auction method of sale</a:t>
                      </a:r>
                      <a:endParaRPr lang="en-US" dirty="0"/>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Photo2:</a:t>
                      </a:r>
                      <a:r>
                        <a:rPr lang="en-US" b="1" baseline="0" dirty="0" smtClean="0"/>
                        <a:t> </a:t>
                      </a:r>
                      <a:r>
                        <a:rPr lang="en-US" b="0" baseline="0" dirty="0" smtClean="0"/>
                        <a:t>Group photo in front of APMC, Kolhapur</a:t>
                      </a:r>
                      <a:endParaRPr lang="en-US" sz="1800" b="0" kern="1200" dirty="0">
                        <a:solidFill>
                          <a:schemeClr val="tx1"/>
                        </a:solidFill>
                        <a:latin typeface="+mn-lt"/>
                        <a:ea typeface="+mn-ea"/>
                        <a:cs typeface="+mn-cs"/>
                      </a:endParaRPr>
                    </a:p>
                  </a:txBody>
                  <a:tcPr/>
                </a:tc>
              </a:tr>
            </a:tbl>
          </a:graphicData>
        </a:graphic>
      </p:graphicFrame>
      <p:pic>
        <p:nvPicPr>
          <p:cNvPr id="16" name="Picture 15" descr="G:\APMC\IMG-20170928-WA0030.jpg"/>
          <p:cNvPicPr/>
          <p:nvPr/>
        </p:nvPicPr>
        <p:blipFill>
          <a:blip r:embed="rId4"/>
          <a:srcRect/>
          <a:stretch>
            <a:fillRect/>
          </a:stretch>
        </p:blipFill>
        <p:spPr bwMode="auto">
          <a:xfrm>
            <a:off x="381000" y="1295400"/>
            <a:ext cx="2971800" cy="2590800"/>
          </a:xfrm>
          <a:prstGeom prst="rect">
            <a:avLst/>
          </a:prstGeom>
          <a:ln w="3175" cap="sq" cmpd="thickThin">
            <a:solidFill>
              <a:srgbClr val="000000"/>
            </a:solidFill>
            <a:prstDash val="solid"/>
            <a:miter lim="800000"/>
          </a:ln>
          <a:effectLst>
            <a:innerShdw blurRad="76200">
              <a:srgbClr val="000000"/>
            </a:innerShdw>
          </a:effectLst>
        </p:spPr>
      </p:pic>
      <p:pic>
        <p:nvPicPr>
          <p:cNvPr id="17" name="Picture 16" descr="G:\APMC\IMG-20170928-WA0011.jpg"/>
          <p:cNvPicPr/>
          <p:nvPr/>
        </p:nvPicPr>
        <p:blipFill>
          <a:blip r:embed="rId5"/>
          <a:srcRect/>
          <a:stretch>
            <a:fillRect/>
          </a:stretch>
        </p:blipFill>
        <p:spPr bwMode="auto">
          <a:xfrm>
            <a:off x="3581400" y="1295400"/>
            <a:ext cx="2971800" cy="2590800"/>
          </a:xfrm>
          <a:prstGeom prst="rect">
            <a:avLst/>
          </a:prstGeom>
          <a:ln w="228600" cap="sq" cmpd="thickThin">
            <a:no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219200" cy="5334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13</a:t>
            </a:fld>
            <a:endParaRPr lang="en-US"/>
          </a:p>
        </p:txBody>
      </p:sp>
      <p:sp>
        <p:nvSpPr>
          <p:cNvPr id="14" name="TextBox 13"/>
          <p:cNvSpPr txBox="1"/>
          <p:nvPr/>
        </p:nvSpPr>
        <p:spPr>
          <a:xfrm>
            <a:off x="914400" y="2743200"/>
            <a:ext cx="5181600" cy="2431435"/>
          </a:xfrm>
          <a:prstGeom prst="rect">
            <a:avLst/>
          </a:prstGeom>
          <a:noFill/>
        </p:spPr>
        <p:txBody>
          <a:bodyPr wrap="square" rtlCol="0">
            <a:spAutoFit/>
          </a:bodyPr>
          <a:lstStyle/>
          <a:p>
            <a:pPr algn="ctr"/>
            <a:r>
              <a:rPr lang="en-US" sz="3200" b="1" dirty="0" smtClean="0">
                <a:latin typeface="+mj-lt"/>
              </a:rPr>
              <a:t>STUDENTS EXPOSURE VISIT</a:t>
            </a:r>
            <a:endParaRPr lang="en-US" sz="3200" b="1" dirty="0" smtClean="0">
              <a:latin typeface="+mj-lt"/>
              <a:ea typeface="Times New Roman"/>
              <a:cs typeface="Times New Roman"/>
            </a:endParaRPr>
          </a:p>
          <a:p>
            <a:pPr algn="ctr"/>
            <a:endParaRPr lang="en-US" sz="3200" b="1" dirty="0" smtClean="0">
              <a:latin typeface="+mj-lt"/>
              <a:ea typeface="Times New Roman"/>
              <a:cs typeface="Times New Roman"/>
            </a:endParaRPr>
          </a:p>
          <a:p>
            <a:pPr algn="ctr"/>
            <a:r>
              <a:rPr lang="en-US" sz="3200" b="1" dirty="0" smtClean="0">
                <a:latin typeface="+mj-lt"/>
                <a:ea typeface="Times New Roman"/>
                <a:cs typeface="Times New Roman"/>
              </a:rPr>
              <a:t>Even Semester </a:t>
            </a:r>
          </a:p>
          <a:p>
            <a:pPr algn="ctr"/>
            <a:r>
              <a:rPr lang="en-US" sz="2800" b="1" dirty="0" smtClean="0">
                <a:ea typeface="Times New Roman"/>
                <a:cs typeface="Times New Roman"/>
              </a:rPr>
              <a:t>(SEM II, IV, VI, VIII)</a:t>
            </a:r>
            <a:endParaRPr lang="en-US" sz="2800" dirty="0" smtClean="0">
              <a:latin typeface="+mj-lt"/>
              <a:ea typeface="Times New Roman"/>
              <a:cs typeface="Times New Roman"/>
            </a:endParaRPr>
          </a:p>
          <a:p>
            <a:endParaRPr lang="en-US" sz="2800" dirty="0">
              <a:latin typeface="+mj-lt"/>
            </a:endParaRPr>
          </a:p>
        </p:txBody>
      </p:sp>
    </p:spTree>
    <p:extLst>
      <p:ext uri="{BB962C8B-B14F-4D97-AF65-F5344CB8AC3E}">
        <p14:creationId xmlns:p14="http://schemas.microsoft.com/office/powerpoint/2010/main" xmlns="" val="28927811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14</a:t>
            </a:fld>
            <a:endParaRPr lang="en-US"/>
          </a:p>
        </p:txBody>
      </p:sp>
      <p:sp>
        <p:nvSpPr>
          <p:cNvPr id="10" name="Rectangle 9"/>
          <p:cNvSpPr/>
          <p:nvPr/>
        </p:nvSpPr>
        <p:spPr>
          <a:xfrm>
            <a:off x="228600" y="914400"/>
            <a:ext cx="6400800" cy="8402300"/>
          </a:xfrm>
          <a:prstGeom prst="rect">
            <a:avLst/>
          </a:prstGeom>
        </p:spPr>
        <p:txBody>
          <a:bodyPr wrap="square">
            <a:spAutoFit/>
          </a:bodyPr>
          <a:lstStyle/>
          <a:p>
            <a:pPr algn="ctr">
              <a:lnSpc>
                <a:spcPct val="150000"/>
              </a:lnSpc>
            </a:pPr>
            <a:endParaRPr lang="en-US" b="1" dirty="0" smtClean="0"/>
          </a:p>
          <a:p>
            <a:pPr algn="ctr">
              <a:lnSpc>
                <a:spcPct val="150000"/>
              </a:lnSpc>
            </a:pPr>
            <a:r>
              <a:rPr lang="en-US" b="1" dirty="0" smtClean="0"/>
              <a:t>5) Visit to </a:t>
            </a:r>
            <a:r>
              <a:rPr lang="en-US" b="1" dirty="0" smtClean="0">
                <a:latin typeface="Times New Roman"/>
                <a:ea typeface="Calibri"/>
              </a:rPr>
              <a:t>Patwardhan Poultry Farm , Jainapur</a:t>
            </a:r>
            <a:endParaRPr lang="en-US" b="1" dirty="0" smtClean="0"/>
          </a:p>
          <a:p>
            <a:pPr algn="ctr">
              <a:lnSpc>
                <a:spcPct val="150000"/>
              </a:lnSpc>
            </a:pPr>
            <a:r>
              <a:rPr lang="en-US" b="1" dirty="0" smtClean="0"/>
              <a:t>SUMMARY</a:t>
            </a:r>
          </a:p>
          <a:p>
            <a:pPr algn="just">
              <a:lnSpc>
                <a:spcPct val="150000"/>
              </a:lnSpc>
            </a:pPr>
            <a:r>
              <a:rPr lang="en-US" dirty="0" smtClean="0"/>
              <a:t>Prof. K. D. </a:t>
            </a:r>
            <a:r>
              <a:rPr lang="en-US" dirty="0" err="1" smtClean="0"/>
              <a:t>Gorad</a:t>
            </a:r>
            <a:r>
              <a:rPr lang="en-US" dirty="0" smtClean="0"/>
              <a:t> &amp; Prof. D. N. Sawant along with 32 TYBSc Agri students visited to Patwardhan Poultry Farm, Jainapur under course AGRO- 3610 of SEM VI.</a:t>
            </a:r>
          </a:p>
          <a:p>
            <a:pPr algn="just">
              <a:lnSpc>
                <a:spcPct val="150000"/>
              </a:lnSpc>
            </a:pPr>
            <a:r>
              <a:rPr lang="en-US" dirty="0" smtClean="0"/>
              <a:t>This visit helped students to gain knowledge about rearing of poultry birds. This place of visit selected because of students got actual practical knowledge of rearing of poultry birds and their </a:t>
            </a:r>
            <a:r>
              <a:rPr lang="en-US" dirty="0" err="1" smtClean="0"/>
              <a:t>maintainence</a:t>
            </a:r>
            <a:r>
              <a:rPr lang="en-US" dirty="0" smtClean="0"/>
              <a:t> in Patwardhan Poultry Farm , Jainapur. Manager Mr. </a:t>
            </a:r>
            <a:r>
              <a:rPr lang="en-US" dirty="0" err="1" smtClean="0"/>
              <a:t>Anand</a:t>
            </a:r>
            <a:r>
              <a:rPr lang="en-US" dirty="0" smtClean="0"/>
              <a:t> </a:t>
            </a:r>
            <a:r>
              <a:rPr lang="en-US" dirty="0" err="1" smtClean="0"/>
              <a:t>Hanbhar</a:t>
            </a:r>
            <a:r>
              <a:rPr lang="en-US" dirty="0" smtClean="0"/>
              <a:t> given information regarding total capacity of Patwardhan Poultry Farm is 1,00000 birds. This visit changes the vision of students for rearing of poultry birds In future. Most of the students now are willing to start rearing of poultry birds . Student’s got the actual practical knowledge about the rearing of poultry birds. Students are satisfied by visiting the Patwardhan Poultry Farm , Jainapur </a:t>
            </a:r>
          </a:p>
          <a:p>
            <a:pPr algn="just">
              <a:lnSpc>
                <a:spcPct val="150000"/>
              </a:lnSpc>
            </a:pPr>
            <a:endParaRPr lang="en-US" dirty="0" smtClean="0"/>
          </a:p>
          <a:p>
            <a:pPr algn="just">
              <a:lnSpc>
                <a:spcPct val="150000"/>
              </a:lnSpc>
            </a:pPr>
            <a:endParaRPr lang="en-US" dirty="0" smtClean="0"/>
          </a:p>
          <a:p>
            <a:pPr algn="just">
              <a:lnSpc>
                <a:spcPct val="150000"/>
              </a:lnSpc>
            </a:pPr>
            <a:endParaRPr lang="en-US"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15</a:t>
            </a:fld>
            <a:endParaRPr lang="en-US"/>
          </a:p>
        </p:txBody>
      </p:sp>
      <p:graphicFrame>
        <p:nvGraphicFramePr>
          <p:cNvPr id="14" name="Table 13"/>
          <p:cNvGraphicFramePr>
            <a:graphicFrameLocks noGrp="1"/>
          </p:cNvGraphicFramePr>
          <p:nvPr/>
        </p:nvGraphicFramePr>
        <p:xfrm>
          <a:off x="304800" y="1219200"/>
          <a:ext cx="6324600" cy="701040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Photo1:</a:t>
                      </a:r>
                      <a:r>
                        <a:rPr lang="en-US" b="1" baseline="0" dirty="0" smtClean="0"/>
                        <a:t> </a:t>
                      </a:r>
                      <a:r>
                        <a:rPr lang="en-US" b="0" baseline="0" dirty="0" smtClean="0"/>
                        <a:t>students visiting birds </a:t>
                      </a:r>
                      <a:endParaRPr lang="en-US" b="0" dirty="0"/>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Photo2:  </a:t>
                      </a:r>
                      <a:r>
                        <a:rPr lang="en-US" sz="1800" b="0" kern="1200" dirty="0" smtClean="0">
                          <a:solidFill>
                            <a:schemeClr val="tx1"/>
                          </a:solidFill>
                          <a:latin typeface="+mn-lt"/>
                          <a:ea typeface="+mn-ea"/>
                          <a:cs typeface="+mn-cs"/>
                        </a:rPr>
                        <a:t>Group</a:t>
                      </a:r>
                      <a:r>
                        <a:rPr lang="en-US" sz="1800" b="0" kern="1200" baseline="0" dirty="0" smtClean="0">
                          <a:solidFill>
                            <a:schemeClr val="tx1"/>
                          </a:solidFill>
                          <a:latin typeface="+mn-lt"/>
                          <a:ea typeface="+mn-ea"/>
                          <a:cs typeface="+mn-cs"/>
                        </a:rPr>
                        <a:t> photo outside poultry</a:t>
                      </a:r>
                      <a:endParaRPr lang="en-US" sz="1800" b="0" kern="1200" dirty="0">
                        <a:solidFill>
                          <a:schemeClr val="tx1"/>
                        </a:solidFill>
                        <a:latin typeface="+mn-lt"/>
                        <a:ea typeface="+mn-ea"/>
                        <a:cs typeface="+mn-cs"/>
                      </a:endParaRPr>
                    </a:p>
                  </a:txBody>
                  <a:tcPr/>
                </a:tc>
              </a:tr>
              <a:tr h="3505200">
                <a:tc gridSpan="2">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Photo3: </a:t>
                      </a:r>
                      <a:r>
                        <a:rPr lang="en-US" b="0" baseline="0" dirty="0" smtClean="0"/>
                        <a:t> View of raring of birds</a:t>
                      </a:r>
                      <a:endParaRPr lang="en-US" sz="1800" b="0" kern="1200" dirty="0" smtClean="0">
                        <a:solidFill>
                          <a:schemeClr val="tx1"/>
                        </a:solidFill>
                        <a:latin typeface="+mn-lt"/>
                        <a:ea typeface="+mn-ea"/>
                        <a:cs typeface="+mn-cs"/>
                      </a:endParaRPr>
                    </a:p>
                  </a:txBody>
                  <a:tcPr/>
                </a:tc>
                <a:tc hMerge="1">
                  <a:txBody>
                    <a:bodyPr/>
                    <a:lstStyle/>
                    <a:p>
                      <a:endParaRPr lang="en-US" sz="1800" b="0" kern="1200" dirty="0">
                        <a:solidFill>
                          <a:schemeClr val="tx1"/>
                        </a:solidFill>
                        <a:latin typeface="+mn-lt"/>
                        <a:ea typeface="+mn-ea"/>
                        <a:cs typeface="+mn-cs"/>
                      </a:endParaRPr>
                    </a:p>
                  </a:txBody>
                  <a:tcPr/>
                </a:tc>
              </a:tr>
            </a:tbl>
          </a:graphicData>
        </a:graphic>
      </p:graphicFrame>
      <p:pic>
        <p:nvPicPr>
          <p:cNvPr id="16" name="Picture 15" descr="D:\Documents and Settings\admin\Desktop\20180113_111658.jpg"/>
          <p:cNvPicPr/>
          <p:nvPr/>
        </p:nvPicPr>
        <p:blipFill>
          <a:blip r:embed="rId4" cstate="print"/>
          <a:srcRect/>
          <a:stretch>
            <a:fillRect/>
          </a:stretch>
        </p:blipFill>
        <p:spPr bwMode="auto">
          <a:xfrm>
            <a:off x="381000" y="1371600"/>
            <a:ext cx="2895600" cy="2590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D:\Documents and Settings\admin\Desktop\20180113_111512.jpg"/>
          <p:cNvPicPr/>
          <p:nvPr/>
        </p:nvPicPr>
        <p:blipFill>
          <a:blip r:embed="rId5" cstate="print"/>
          <a:srcRect/>
          <a:stretch>
            <a:fillRect/>
          </a:stretch>
        </p:blipFill>
        <p:spPr bwMode="auto">
          <a:xfrm>
            <a:off x="381000" y="4800600"/>
            <a:ext cx="2895600" cy="2590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8" name="Picture 17" descr="D:\Documents and Settings\admin\Desktop\20180113_111645.jpg"/>
          <p:cNvPicPr/>
          <p:nvPr/>
        </p:nvPicPr>
        <p:blipFill>
          <a:blip r:embed="rId6" cstate="print"/>
          <a:srcRect l="36899"/>
          <a:stretch>
            <a:fillRect/>
          </a:stretch>
        </p:blipFill>
        <p:spPr bwMode="auto">
          <a:xfrm rot="5400000">
            <a:off x="3733798" y="4648202"/>
            <a:ext cx="2667001" cy="297180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D:\Documents and Settings\admin\Desktop\20180113_120158.jpg"/>
          <p:cNvPicPr/>
          <p:nvPr/>
        </p:nvPicPr>
        <p:blipFill>
          <a:blip r:embed="rId7" cstate="print"/>
          <a:srcRect/>
          <a:stretch>
            <a:fillRect/>
          </a:stretch>
        </p:blipFill>
        <p:spPr bwMode="auto">
          <a:xfrm>
            <a:off x="3581400" y="1388110"/>
            <a:ext cx="2971800" cy="25742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16</a:t>
            </a:fld>
            <a:endParaRPr lang="en-US"/>
          </a:p>
        </p:txBody>
      </p:sp>
      <p:sp>
        <p:nvSpPr>
          <p:cNvPr id="10" name="Rectangle 9"/>
          <p:cNvSpPr/>
          <p:nvPr/>
        </p:nvSpPr>
        <p:spPr>
          <a:xfrm>
            <a:off x="228600" y="1447800"/>
            <a:ext cx="6400800" cy="7571303"/>
          </a:xfrm>
          <a:prstGeom prst="rect">
            <a:avLst/>
          </a:prstGeom>
        </p:spPr>
        <p:txBody>
          <a:bodyPr wrap="square">
            <a:spAutoFit/>
          </a:bodyPr>
          <a:lstStyle/>
          <a:p>
            <a:pPr algn="ctr"/>
            <a:r>
              <a:rPr lang="en-US" b="1" dirty="0" smtClean="0"/>
              <a:t>6) </a:t>
            </a:r>
            <a:r>
              <a:rPr lang="en-US" b="1" dirty="0" smtClean="0">
                <a:ea typeface="Times New Roman"/>
                <a:cs typeface="Times New Roman"/>
              </a:rPr>
              <a:t>Visit to Insect Museum, </a:t>
            </a:r>
            <a:r>
              <a:rPr lang="en-US" b="1" dirty="0" err="1" smtClean="0">
                <a:ea typeface="Times New Roman"/>
                <a:cs typeface="Times New Roman"/>
              </a:rPr>
              <a:t>Biocontrol</a:t>
            </a:r>
            <a:r>
              <a:rPr lang="en-US" b="1" dirty="0" smtClean="0">
                <a:ea typeface="Times New Roman"/>
                <a:cs typeface="Times New Roman"/>
              </a:rPr>
              <a:t> lab  &amp; Plant protection appliances, College of Agriculture Pune</a:t>
            </a:r>
            <a:endParaRPr lang="en-US" sz="1600" b="1" dirty="0" smtClean="0">
              <a:ea typeface="Times New Roman"/>
              <a:cs typeface="Times New Roman"/>
            </a:endParaRPr>
          </a:p>
          <a:p>
            <a:pPr algn="ctr"/>
            <a:endParaRPr lang="en-US" b="1" dirty="0" smtClean="0"/>
          </a:p>
          <a:p>
            <a:pPr algn="ctr">
              <a:lnSpc>
                <a:spcPct val="150000"/>
              </a:lnSpc>
            </a:pPr>
            <a:r>
              <a:rPr lang="en-US" b="1" dirty="0" smtClean="0"/>
              <a:t>SUMMARY</a:t>
            </a:r>
          </a:p>
          <a:p>
            <a:pPr algn="just">
              <a:lnSpc>
                <a:spcPct val="150000"/>
              </a:lnSpc>
            </a:pPr>
            <a:r>
              <a:rPr lang="en-US" dirty="0" smtClean="0"/>
              <a:t>Prof. </a:t>
            </a:r>
            <a:r>
              <a:rPr lang="en-US" dirty="0" err="1" smtClean="0"/>
              <a:t>R.R.Patil</a:t>
            </a:r>
            <a:r>
              <a:rPr lang="en-US" dirty="0" smtClean="0"/>
              <a:t> along with 37 SYBSc Agri students visited to College of Agriculture Pune under course ENTO-242 of SEM IV.</a:t>
            </a:r>
          </a:p>
          <a:p>
            <a:pPr algn="just">
              <a:lnSpc>
                <a:spcPct val="150000"/>
              </a:lnSpc>
            </a:pPr>
            <a:endParaRPr lang="en-US" dirty="0" smtClean="0"/>
          </a:p>
          <a:p>
            <a:pPr algn="just">
              <a:lnSpc>
                <a:spcPct val="150000"/>
              </a:lnSpc>
            </a:pPr>
            <a:r>
              <a:rPr lang="en-US" dirty="0" smtClean="0"/>
              <a:t>The purpose of visit is to </a:t>
            </a:r>
            <a:r>
              <a:rPr lang="en-US" dirty="0" err="1" smtClean="0"/>
              <a:t>to</a:t>
            </a:r>
            <a:r>
              <a:rPr lang="en-US" dirty="0" smtClean="0"/>
              <a:t> see the Insect Museum, </a:t>
            </a:r>
            <a:r>
              <a:rPr lang="en-US" dirty="0" err="1" smtClean="0"/>
              <a:t>Biocontrol</a:t>
            </a:r>
            <a:r>
              <a:rPr lang="en-US" dirty="0" smtClean="0"/>
              <a:t> lab  &amp; Plant protection appliances. Department of Entomology, AC, Pune Selected for visit because of Laboratory of Entomology are well developed and developed well established bio control production lab. It is also incorporated in syllabus of course as well as students get knowledge about it practically. Visiting Department of Entomology laboratory helps students to know the different insect comes under different family, what kind of instruments they have and which method they fallow for pest management. Students will get valuable knowledge, information and lively see all instruments at free of cost. </a:t>
            </a:r>
          </a:p>
          <a:p>
            <a:pPr algn="just">
              <a:lnSpc>
                <a:spcPct val="150000"/>
              </a:lnSpc>
            </a:pPr>
            <a:endParaRPr lang="en-US"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17</a:t>
            </a:fld>
            <a:endParaRPr lang="en-US"/>
          </a:p>
        </p:txBody>
      </p:sp>
      <p:graphicFrame>
        <p:nvGraphicFramePr>
          <p:cNvPr id="14" name="Table 13"/>
          <p:cNvGraphicFramePr>
            <a:graphicFrameLocks noGrp="1"/>
          </p:cNvGraphicFramePr>
          <p:nvPr/>
        </p:nvGraphicFramePr>
        <p:xfrm>
          <a:off x="304800" y="1219200"/>
          <a:ext cx="6324600" cy="701040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Photo1: </a:t>
                      </a:r>
                      <a:r>
                        <a:rPr lang="en-US" b="0" dirty="0" smtClean="0"/>
                        <a:t>Students</a:t>
                      </a:r>
                      <a:r>
                        <a:rPr lang="en-US" b="0" baseline="0" dirty="0" smtClean="0"/>
                        <a:t> visited insect museum</a:t>
                      </a:r>
                      <a:endParaRPr lang="en-US" b="0" dirty="0"/>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Photo2:  </a:t>
                      </a:r>
                      <a:r>
                        <a:rPr lang="en-US" b="0" dirty="0" smtClean="0"/>
                        <a:t>Students</a:t>
                      </a:r>
                      <a:r>
                        <a:rPr lang="en-US" b="0" baseline="0" dirty="0" smtClean="0"/>
                        <a:t> visited </a:t>
                      </a:r>
                      <a:r>
                        <a:rPr lang="en-US" b="0" baseline="0" dirty="0" err="1" smtClean="0"/>
                        <a:t>Biocontrol</a:t>
                      </a:r>
                      <a:r>
                        <a:rPr lang="en-US" b="0" baseline="0" dirty="0" smtClean="0"/>
                        <a:t> lab </a:t>
                      </a:r>
                      <a:endParaRPr lang="en-US" sz="1800" b="0" kern="1200" dirty="0">
                        <a:solidFill>
                          <a:schemeClr val="tx1"/>
                        </a:solidFill>
                        <a:latin typeface="+mn-lt"/>
                        <a:ea typeface="+mn-ea"/>
                        <a:cs typeface="+mn-cs"/>
                      </a:endParaRPr>
                    </a:p>
                  </a:txBody>
                  <a:tcPr/>
                </a:tc>
              </a:tr>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Photo3: </a:t>
                      </a:r>
                      <a:r>
                        <a:rPr lang="en-US" b="0" dirty="0" smtClean="0"/>
                        <a:t>Group photo outside entomology</a:t>
                      </a:r>
                      <a:r>
                        <a:rPr lang="en-US" b="0" baseline="0" dirty="0" smtClean="0"/>
                        <a:t> dept. of AC Pune</a:t>
                      </a:r>
                      <a:endParaRPr lang="en-US" sz="1800" b="0" kern="1200" dirty="0" smtClean="0">
                        <a:solidFill>
                          <a:schemeClr val="tx1"/>
                        </a:solidFill>
                        <a:latin typeface="+mn-lt"/>
                        <a:ea typeface="+mn-ea"/>
                        <a:cs typeface="+mn-cs"/>
                      </a:endParaRP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txBody>
                  <a:tcPr/>
                </a:tc>
              </a:tr>
            </a:tbl>
          </a:graphicData>
        </a:graphic>
      </p:graphicFrame>
      <p:pic>
        <p:nvPicPr>
          <p:cNvPr id="16" name="Picture 15" descr="C:\Users\Admin\AppData\Local\Microsoft\Windows\INetCache\Content.Word\20180129_100125.jpg"/>
          <p:cNvPicPr/>
          <p:nvPr/>
        </p:nvPicPr>
        <p:blipFill>
          <a:blip r:embed="rId4" cstate="print"/>
          <a:srcRect/>
          <a:stretch>
            <a:fillRect/>
          </a:stretch>
        </p:blipFill>
        <p:spPr bwMode="auto">
          <a:xfrm>
            <a:off x="304800" y="1295401"/>
            <a:ext cx="3124200" cy="2743200"/>
          </a:xfrm>
          <a:prstGeom prst="rect">
            <a:avLst/>
          </a:prstGeom>
          <a:noFill/>
          <a:ln w="9525">
            <a:noFill/>
            <a:miter lim="800000"/>
            <a:headEnd/>
            <a:tailEnd/>
          </a:ln>
        </p:spPr>
      </p:pic>
      <p:pic>
        <p:nvPicPr>
          <p:cNvPr id="17" name="Picture 16" descr="C:\Users\Admin\AppData\Local\Microsoft\Windows\INetCache\Content.Word\20180129_100132.jpg"/>
          <p:cNvPicPr/>
          <p:nvPr/>
        </p:nvPicPr>
        <p:blipFill>
          <a:blip r:embed="rId5" cstate="print"/>
          <a:srcRect/>
          <a:stretch>
            <a:fillRect/>
          </a:stretch>
        </p:blipFill>
        <p:spPr bwMode="auto">
          <a:xfrm rot="16200000" flipH="1">
            <a:off x="3733802" y="1142999"/>
            <a:ext cx="2666999" cy="2971801"/>
          </a:xfrm>
          <a:prstGeom prst="rect">
            <a:avLst/>
          </a:prstGeom>
          <a:noFill/>
          <a:ln w="9525">
            <a:noFill/>
            <a:miter lim="800000"/>
            <a:headEnd/>
            <a:tailEnd/>
          </a:ln>
        </p:spPr>
      </p:pic>
      <p:pic>
        <p:nvPicPr>
          <p:cNvPr id="18" name="Picture 17" descr="C:\Users\Admin\AppData\Local\Microsoft\Windows\INetCache\Content.Word\IMG_20180129_101939.jpg"/>
          <p:cNvPicPr/>
          <p:nvPr/>
        </p:nvPicPr>
        <p:blipFill>
          <a:blip r:embed="rId6" cstate="print"/>
          <a:srcRect/>
          <a:stretch>
            <a:fillRect/>
          </a:stretch>
        </p:blipFill>
        <p:spPr bwMode="auto">
          <a:xfrm>
            <a:off x="381001" y="4800599"/>
            <a:ext cx="3048000" cy="27432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18</a:t>
            </a:fld>
            <a:endParaRPr lang="en-US"/>
          </a:p>
        </p:txBody>
      </p:sp>
      <p:sp>
        <p:nvSpPr>
          <p:cNvPr id="10" name="Rectangle 9"/>
          <p:cNvSpPr/>
          <p:nvPr/>
        </p:nvSpPr>
        <p:spPr>
          <a:xfrm>
            <a:off x="228600" y="1143000"/>
            <a:ext cx="6400800" cy="8125301"/>
          </a:xfrm>
          <a:prstGeom prst="rect">
            <a:avLst/>
          </a:prstGeom>
        </p:spPr>
        <p:txBody>
          <a:bodyPr wrap="square">
            <a:spAutoFit/>
          </a:bodyPr>
          <a:lstStyle/>
          <a:p>
            <a:pPr algn="ctr"/>
            <a:r>
              <a:rPr lang="en-US" b="1" dirty="0" smtClean="0"/>
              <a:t>7) </a:t>
            </a:r>
            <a:r>
              <a:rPr lang="en-US" b="1" dirty="0" smtClean="0">
                <a:ea typeface="Times New Roman"/>
                <a:cs typeface="Times New Roman"/>
              </a:rPr>
              <a:t>Visit to Rise N Shine Bioplant, Theur ,Pune &amp; KF Bioplant, Pune</a:t>
            </a:r>
          </a:p>
          <a:p>
            <a:pPr algn="ctr"/>
            <a:endParaRPr lang="en-US" b="1" dirty="0" smtClean="0"/>
          </a:p>
          <a:p>
            <a:pPr algn="ctr">
              <a:lnSpc>
                <a:spcPct val="150000"/>
              </a:lnSpc>
            </a:pPr>
            <a:r>
              <a:rPr lang="en-US" b="1" dirty="0" smtClean="0"/>
              <a:t>SUMMARY</a:t>
            </a:r>
          </a:p>
          <a:p>
            <a:pPr algn="just">
              <a:lnSpc>
                <a:spcPct val="150000"/>
              </a:lnSpc>
            </a:pPr>
            <a:r>
              <a:rPr lang="en-US" sz="1600" dirty="0" smtClean="0"/>
              <a:t>Prof. Prof. S. N. Kolekar along with 34 SYBSc Agri students visited to Rise N Shine Bioplant, Theur ,Pune &amp; KF Bioplant, Pune under course HORT 243 of SEM IV.</a:t>
            </a:r>
          </a:p>
          <a:p>
            <a:pPr algn="just">
              <a:lnSpc>
                <a:spcPct val="150000"/>
              </a:lnSpc>
            </a:pPr>
            <a:r>
              <a:rPr lang="en-US" sz="1600" dirty="0" smtClean="0"/>
              <a:t>The purpose of visit is to encourage the students to set up the own Hi-tech Nursery unit and gain knowledge to allied business. This visit helped students to gain knowledge about how to grow seedlings in under tissue culture. They have explained the stepwise procedure for preparation of tissue culture seedlings along with giving practical demonstrations to students. Visit to </a:t>
            </a:r>
            <a:r>
              <a:rPr lang="en-US" sz="1600" dirty="0" smtClean="0">
                <a:ea typeface="Times New Roman"/>
                <a:cs typeface="Times New Roman"/>
              </a:rPr>
              <a:t> KF Bioplant </a:t>
            </a:r>
            <a:r>
              <a:rPr lang="en-US" sz="1600" dirty="0" smtClean="0"/>
              <a:t>made to study different horticultural crops growing under controlled condition of different cultivars of vegetables, fruit crops and floriculture crops. Students learn different materials used for poly house structure and preparation of economical seedlings and growing of different horticultural crops under controlled condition. This visit changes the vision of students for their future. Most of the students now are willing to start their own small scale Commercial Nursery unit. Student’s got the sound and technical knowledge about the Polyhouse,  preparation of tissue Culture seedlings of different crops under tissue culture laboratory .</a:t>
            </a:r>
          </a:p>
          <a:p>
            <a:pPr algn="just">
              <a:lnSpc>
                <a:spcPct val="150000"/>
              </a:lnSpc>
            </a:pPr>
            <a:endParaRPr lang="en-US" dirty="0"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19</a:t>
            </a:fld>
            <a:endParaRPr lang="en-US"/>
          </a:p>
        </p:txBody>
      </p:sp>
      <p:graphicFrame>
        <p:nvGraphicFramePr>
          <p:cNvPr id="14" name="Table 13"/>
          <p:cNvGraphicFramePr>
            <a:graphicFrameLocks noGrp="1"/>
          </p:cNvGraphicFramePr>
          <p:nvPr/>
        </p:nvGraphicFramePr>
        <p:xfrm>
          <a:off x="304800" y="1219200"/>
          <a:ext cx="6324600" cy="701040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Photo1: </a:t>
                      </a:r>
                      <a:r>
                        <a:rPr lang="en-US" sz="1800" b="0" kern="1200" dirty="0" smtClean="0">
                          <a:solidFill>
                            <a:schemeClr val="tx1"/>
                          </a:solidFill>
                          <a:latin typeface="+mn-lt"/>
                          <a:ea typeface="+mn-ea"/>
                          <a:cs typeface="+mn-cs"/>
                        </a:rPr>
                        <a:t>Seedlings prepared in Coco peat</a:t>
                      </a: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Photo2: </a:t>
                      </a:r>
                      <a:r>
                        <a:rPr lang="en-US" sz="1800" b="0" kern="1200" dirty="0" smtClean="0">
                          <a:solidFill>
                            <a:schemeClr val="tx1"/>
                          </a:solidFill>
                          <a:latin typeface="+mn-lt"/>
                          <a:ea typeface="+mn-ea"/>
                          <a:cs typeface="+mn-cs"/>
                        </a:rPr>
                        <a:t>Students Interactions with Experts at KF Bioplant</a:t>
                      </a:r>
                    </a:p>
                  </a:txBody>
                  <a:tcPr/>
                </a:tc>
              </a:tr>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Photo3: </a:t>
                      </a:r>
                      <a:r>
                        <a:rPr lang="en-US" b="0" dirty="0" smtClean="0"/>
                        <a:t>Group photo outside </a:t>
                      </a:r>
                      <a:r>
                        <a:rPr lang="en-US" sz="1800" b="0" kern="1200" dirty="0" smtClean="0">
                          <a:solidFill>
                            <a:schemeClr val="tx1"/>
                          </a:solidFill>
                          <a:latin typeface="+mn-lt"/>
                          <a:ea typeface="+mn-ea"/>
                          <a:cs typeface="+mn-cs"/>
                        </a:rPr>
                        <a:t>KF Bioplant Manjari (BK), Pune</a:t>
                      </a: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b="1" dirty="0" smtClean="0"/>
                        <a:t>Photo 4: </a:t>
                      </a:r>
                      <a:r>
                        <a:rPr lang="en-US" b="0" dirty="0" smtClean="0"/>
                        <a:t>Group photo outside Rise &amp; Shine, Pune </a:t>
                      </a:r>
                      <a:endParaRPr lang="en-US" dirty="0" smtClean="0"/>
                    </a:p>
                  </a:txBody>
                  <a:tcPr/>
                </a:tc>
              </a:tr>
            </a:tbl>
          </a:graphicData>
        </a:graphic>
      </p:graphicFrame>
      <p:pic>
        <p:nvPicPr>
          <p:cNvPr id="19" name="Picture 18" descr="20180221_135020"/>
          <p:cNvPicPr/>
          <p:nvPr/>
        </p:nvPicPr>
        <p:blipFill>
          <a:blip r:embed="rId4"/>
          <a:stretch>
            <a:fillRect/>
          </a:stretch>
        </p:blipFill>
        <p:spPr bwMode="auto">
          <a:xfrm>
            <a:off x="3529640" y="4724400"/>
            <a:ext cx="2947359" cy="2795751"/>
          </a:xfrm>
          <a:prstGeom prst="rect">
            <a:avLst/>
          </a:prstGeom>
          <a:noFill/>
          <a:ln w="9525">
            <a:noFill/>
            <a:miter lim="800000"/>
            <a:headEnd/>
            <a:tailEnd/>
          </a:ln>
        </p:spPr>
      </p:pic>
      <p:pic>
        <p:nvPicPr>
          <p:cNvPr id="20" name="Picture 19" descr="20180221_133845"/>
          <p:cNvPicPr/>
          <p:nvPr/>
        </p:nvPicPr>
        <p:blipFill>
          <a:blip r:embed="rId5"/>
          <a:stretch>
            <a:fillRect/>
          </a:stretch>
        </p:blipFill>
        <p:spPr bwMode="auto">
          <a:xfrm>
            <a:off x="381000" y="1295400"/>
            <a:ext cx="2971800" cy="2602587"/>
          </a:xfrm>
          <a:prstGeom prst="rect">
            <a:avLst/>
          </a:prstGeom>
          <a:noFill/>
          <a:ln w="9525">
            <a:noFill/>
            <a:miter lim="800000"/>
            <a:headEnd/>
            <a:tailEnd/>
          </a:ln>
        </p:spPr>
      </p:pic>
      <p:pic>
        <p:nvPicPr>
          <p:cNvPr id="21" name="Picture 20" descr="20180221_132741"/>
          <p:cNvPicPr/>
          <p:nvPr/>
        </p:nvPicPr>
        <p:blipFill>
          <a:blip r:embed="rId6" cstate="print"/>
          <a:stretch>
            <a:fillRect/>
          </a:stretch>
        </p:blipFill>
        <p:spPr bwMode="auto">
          <a:xfrm>
            <a:off x="381000" y="4800600"/>
            <a:ext cx="2964903" cy="2667000"/>
          </a:xfrm>
          <a:prstGeom prst="rect">
            <a:avLst/>
          </a:prstGeom>
          <a:noFill/>
          <a:ln w="9525">
            <a:noFill/>
            <a:miter lim="800000"/>
            <a:headEnd/>
            <a:tailEnd/>
          </a:ln>
        </p:spPr>
      </p:pic>
      <p:pic>
        <p:nvPicPr>
          <p:cNvPr id="22" name="Picture 21" descr="20180221_133845"/>
          <p:cNvPicPr/>
          <p:nvPr/>
        </p:nvPicPr>
        <p:blipFill>
          <a:blip r:embed="rId7" cstate="print"/>
          <a:stretch>
            <a:fillRect/>
          </a:stretch>
        </p:blipFill>
        <p:spPr bwMode="auto">
          <a:xfrm>
            <a:off x="3505200" y="1219200"/>
            <a:ext cx="3048000" cy="2667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20</a:t>
            </a:fld>
            <a:endParaRPr lang="en-US"/>
          </a:p>
        </p:txBody>
      </p:sp>
      <p:sp>
        <p:nvSpPr>
          <p:cNvPr id="10" name="Rectangle 9"/>
          <p:cNvSpPr/>
          <p:nvPr/>
        </p:nvSpPr>
        <p:spPr>
          <a:xfrm>
            <a:off x="228600" y="1143000"/>
            <a:ext cx="6400800" cy="7663636"/>
          </a:xfrm>
          <a:prstGeom prst="rect">
            <a:avLst/>
          </a:prstGeom>
        </p:spPr>
        <p:txBody>
          <a:bodyPr wrap="square">
            <a:spAutoFit/>
          </a:bodyPr>
          <a:lstStyle/>
          <a:p>
            <a:pPr algn="ctr"/>
            <a:r>
              <a:rPr lang="en-US" b="1" dirty="0" smtClean="0"/>
              <a:t>8) </a:t>
            </a:r>
            <a:r>
              <a:rPr lang="en-US" b="1" dirty="0" smtClean="0">
                <a:ea typeface="Times New Roman"/>
                <a:cs typeface="Times New Roman"/>
              </a:rPr>
              <a:t>Visit to Praviram </a:t>
            </a:r>
            <a:r>
              <a:rPr lang="en-US" b="1" dirty="0" err="1" smtClean="0">
                <a:ea typeface="Times New Roman"/>
                <a:cs typeface="Times New Roman"/>
              </a:rPr>
              <a:t>Agri</a:t>
            </a:r>
            <a:r>
              <a:rPr lang="en-US" b="1" dirty="0" smtClean="0">
                <a:ea typeface="Times New Roman"/>
                <a:cs typeface="Times New Roman"/>
              </a:rPr>
              <a:t>-Mall, </a:t>
            </a:r>
            <a:r>
              <a:rPr lang="en-US" b="1" dirty="0" err="1" smtClean="0">
                <a:ea typeface="Times New Roman"/>
                <a:cs typeface="Times New Roman"/>
              </a:rPr>
              <a:t>Kameri</a:t>
            </a:r>
            <a:endParaRPr lang="en-US" b="1" dirty="0" smtClean="0">
              <a:ea typeface="Times New Roman"/>
              <a:cs typeface="Times New Roman"/>
            </a:endParaRPr>
          </a:p>
          <a:p>
            <a:pPr algn="ctr"/>
            <a:endParaRPr lang="en-US" b="1" dirty="0" smtClean="0">
              <a:ea typeface="Times New Roman"/>
              <a:cs typeface="Times New Roman"/>
            </a:endParaRPr>
          </a:p>
          <a:p>
            <a:pPr algn="ctr"/>
            <a:endParaRPr lang="en-US" b="1" dirty="0" smtClean="0"/>
          </a:p>
          <a:p>
            <a:pPr algn="ctr">
              <a:lnSpc>
                <a:spcPct val="150000"/>
              </a:lnSpc>
            </a:pPr>
            <a:r>
              <a:rPr lang="en-US" b="1" dirty="0" smtClean="0"/>
              <a:t>SUMMARY</a:t>
            </a:r>
          </a:p>
          <a:p>
            <a:pPr algn="just">
              <a:lnSpc>
                <a:spcPct val="150000"/>
              </a:lnSpc>
            </a:pPr>
            <a:r>
              <a:rPr lang="en-US" sz="1600" dirty="0" smtClean="0"/>
              <a:t>Prof. Dr. M. G. Lagare along with 37 TYBSc Agri students visited to Praviram </a:t>
            </a:r>
            <a:r>
              <a:rPr lang="en-US" sz="1600" dirty="0" err="1" smtClean="0"/>
              <a:t>Agri</a:t>
            </a:r>
            <a:r>
              <a:rPr lang="en-US" sz="1600" dirty="0" smtClean="0"/>
              <a:t>-Mall, </a:t>
            </a:r>
            <a:r>
              <a:rPr lang="en-US" sz="1600" dirty="0" err="1" smtClean="0"/>
              <a:t>Kameri</a:t>
            </a:r>
            <a:r>
              <a:rPr lang="en-US" sz="1600" dirty="0" smtClean="0"/>
              <a:t> under course ECON-365 of SEM VI.</a:t>
            </a:r>
          </a:p>
          <a:p>
            <a:pPr algn="just">
              <a:lnSpc>
                <a:spcPct val="150000"/>
              </a:lnSpc>
            </a:pPr>
            <a:r>
              <a:rPr lang="en-US" sz="1600" dirty="0" smtClean="0"/>
              <a:t>Primary aim of Praviram </a:t>
            </a:r>
            <a:r>
              <a:rPr lang="en-US" sz="1600" dirty="0" err="1" smtClean="0"/>
              <a:t>Agri</a:t>
            </a:r>
            <a:r>
              <a:rPr lang="en-US" sz="1600" dirty="0" smtClean="0"/>
              <a:t>-Mall is to extend direct interface to farmers with the consumers without any middleman. They are well known trader, manufacturer and supplier of input materials. They have good reputation in farming enterprises. Because of this uniqueness we selected this spot for visit. Praviram purchases inputs from standard </a:t>
            </a:r>
            <a:r>
              <a:rPr lang="en-US" sz="1600" dirty="0" err="1" smtClean="0"/>
              <a:t>manufacturs.Maximum</a:t>
            </a:r>
            <a:r>
              <a:rPr lang="en-US" sz="1600" dirty="0" smtClean="0"/>
              <a:t> farmers tie up with praviram. They arrange direct supply from manufacture to producer as per their requirement. Develop business association of </a:t>
            </a:r>
            <a:r>
              <a:rPr lang="en-US" sz="1600" dirty="0" err="1" smtClean="0"/>
              <a:t>farmer.Also</a:t>
            </a:r>
            <a:r>
              <a:rPr lang="en-US" sz="1600" dirty="0" smtClean="0"/>
              <a:t> provide useful information on agriculture to </a:t>
            </a:r>
            <a:r>
              <a:rPr lang="en-US" sz="1600" dirty="0" err="1" smtClean="0"/>
              <a:t>farmers.Serve</a:t>
            </a:r>
            <a:r>
              <a:rPr lang="en-US" sz="1600" dirty="0" smtClean="0"/>
              <a:t> as an interface between farmers and </a:t>
            </a:r>
            <a:r>
              <a:rPr lang="en-US" sz="1600" dirty="0" err="1" smtClean="0"/>
              <a:t>consumers.Platform</a:t>
            </a:r>
            <a:r>
              <a:rPr lang="en-US" sz="1600" dirty="0" smtClean="0"/>
              <a:t> for buying and selling of inputs and tools. They provide drip irrigation material, </a:t>
            </a:r>
            <a:r>
              <a:rPr lang="en-US" sz="1600" dirty="0" err="1" smtClean="0"/>
              <a:t>fertilizers,insecticides,pesticides</a:t>
            </a:r>
            <a:r>
              <a:rPr lang="en-US" sz="1600" dirty="0" smtClean="0"/>
              <a:t> to farmers through </a:t>
            </a:r>
            <a:r>
              <a:rPr lang="en-US" sz="1600" dirty="0" err="1" smtClean="0"/>
              <a:t>agri-malletc.Other</a:t>
            </a:r>
            <a:r>
              <a:rPr lang="en-US" sz="1600" dirty="0" smtClean="0"/>
              <a:t> services provided  by praviram group is production, marketing ,trading and consultancy. </a:t>
            </a:r>
            <a:r>
              <a:rPr lang="en-US" sz="1600" dirty="0" smtClean="0">
                <a:latin typeface="Times New Roman"/>
                <a:ea typeface="Calibri"/>
              </a:rPr>
              <a:t>This visit make student knowledgeable about different activities of </a:t>
            </a:r>
            <a:r>
              <a:rPr lang="en-US" sz="1600" dirty="0" err="1" smtClean="0">
                <a:latin typeface="Times New Roman"/>
                <a:ea typeface="Calibri"/>
              </a:rPr>
              <a:t>Agri</a:t>
            </a:r>
            <a:r>
              <a:rPr lang="en-US" sz="1600" dirty="0" smtClean="0">
                <a:latin typeface="Times New Roman"/>
                <a:ea typeface="Calibri"/>
              </a:rPr>
              <a:t> Mall.</a:t>
            </a:r>
            <a:endParaRPr lang="en-US" sz="1600" dirty="0" smtClean="0"/>
          </a:p>
          <a:p>
            <a:pPr algn="just">
              <a:lnSpc>
                <a:spcPct val="150000"/>
              </a:lnSpc>
            </a:pPr>
            <a:endParaRPr lang="en-US"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21</a:t>
            </a:fld>
            <a:endParaRPr lang="en-US"/>
          </a:p>
        </p:txBody>
      </p:sp>
      <p:graphicFrame>
        <p:nvGraphicFramePr>
          <p:cNvPr id="14" name="Table 13"/>
          <p:cNvGraphicFramePr>
            <a:graphicFrameLocks noGrp="1"/>
          </p:cNvGraphicFramePr>
          <p:nvPr/>
        </p:nvGraphicFramePr>
        <p:xfrm>
          <a:off x="304800" y="1219200"/>
          <a:ext cx="6324600" cy="701040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Photo1: </a:t>
                      </a:r>
                      <a:r>
                        <a:rPr lang="en-US" b="0" dirty="0" smtClean="0"/>
                        <a:t>Visit to Praviram </a:t>
                      </a:r>
                      <a:r>
                        <a:rPr lang="en-US" b="0" dirty="0" err="1" smtClean="0"/>
                        <a:t>Agri</a:t>
                      </a:r>
                      <a:r>
                        <a:rPr lang="en-US" b="0" dirty="0" smtClean="0"/>
                        <a:t>-Mall</a:t>
                      </a:r>
                      <a:endParaRPr lang="en-US" sz="1800" b="0" kern="1200" dirty="0" smtClean="0">
                        <a:solidFill>
                          <a:schemeClr val="tx1"/>
                        </a:solidFill>
                        <a:latin typeface="+mn-lt"/>
                        <a:ea typeface="+mn-ea"/>
                        <a:cs typeface="+mn-cs"/>
                      </a:endParaRP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Photo2: </a:t>
                      </a:r>
                      <a:r>
                        <a:rPr lang="en-US" sz="1800" b="0" kern="1200" dirty="0" smtClean="0">
                          <a:solidFill>
                            <a:schemeClr val="tx1"/>
                          </a:solidFill>
                          <a:latin typeface="+mn-lt"/>
                          <a:ea typeface="+mn-ea"/>
                          <a:cs typeface="+mn-cs"/>
                        </a:rPr>
                        <a:t>Interaction between students and owner of praviram</a:t>
                      </a:r>
                    </a:p>
                  </a:txBody>
                  <a:tcPr/>
                </a:tc>
              </a:tr>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Photo3: </a:t>
                      </a:r>
                      <a:r>
                        <a:rPr lang="en-US" sz="1800" b="0" kern="1200" dirty="0" smtClean="0">
                          <a:solidFill>
                            <a:schemeClr val="tx1"/>
                          </a:solidFill>
                          <a:latin typeface="+mn-lt"/>
                          <a:ea typeface="+mn-ea"/>
                          <a:cs typeface="+mn-cs"/>
                        </a:rPr>
                        <a:t>Observing the products of </a:t>
                      </a:r>
                      <a:r>
                        <a:rPr lang="en-US" sz="1800" b="0" kern="1200" dirty="0" err="1" smtClean="0">
                          <a:solidFill>
                            <a:schemeClr val="tx1"/>
                          </a:solidFill>
                          <a:latin typeface="+mn-lt"/>
                          <a:ea typeface="+mn-ea"/>
                          <a:cs typeface="+mn-cs"/>
                        </a:rPr>
                        <a:t>agri</a:t>
                      </a:r>
                      <a:r>
                        <a:rPr lang="en-US" sz="1800" b="0" kern="1200" dirty="0" smtClean="0">
                          <a:solidFill>
                            <a:schemeClr val="tx1"/>
                          </a:solidFill>
                          <a:latin typeface="+mn-lt"/>
                          <a:ea typeface="+mn-ea"/>
                          <a:cs typeface="+mn-cs"/>
                        </a:rPr>
                        <a:t>-mall</a:t>
                      </a: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txBody>
                  <a:tcPr/>
                </a:tc>
              </a:tr>
            </a:tbl>
          </a:graphicData>
        </a:graphic>
      </p:graphicFrame>
      <p:pic>
        <p:nvPicPr>
          <p:cNvPr id="16" name="Picture 15" descr="J:\Visit to Praviram Agro Mall\IMG-20180221-WA0017.jpg"/>
          <p:cNvPicPr/>
          <p:nvPr/>
        </p:nvPicPr>
        <p:blipFill>
          <a:blip r:embed="rId4"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381000" y="1219201"/>
            <a:ext cx="3048000" cy="2743200"/>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17" name="Picture 16" descr="J:\Visit to Praviram Agro Mall\IMG-20180221-WA0018.jpg"/>
          <p:cNvPicPr/>
          <p:nvPr/>
        </p:nvPicPr>
        <p:blipFill>
          <a:blip r:embed="rId5">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3557953" y="1295400"/>
            <a:ext cx="2995247" cy="2590800"/>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18" name="Picture 17" descr="J:\Visit to Praviram Agro Mall\IMG-20180221-WA0019.jpg"/>
          <p:cNvPicPr/>
          <p:nvPr/>
        </p:nvPicPr>
        <p:blipFill>
          <a:blip r:embed="rId6">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304800" y="4800600"/>
            <a:ext cx="3048000" cy="2632323"/>
          </a:xfrm>
          <a:prstGeom prst="rect">
            <a:avLst/>
          </a:prstGeom>
          <a:ln w="38100" cap="sq">
            <a:no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22</a:t>
            </a:fld>
            <a:endParaRPr lang="en-US"/>
          </a:p>
        </p:txBody>
      </p:sp>
      <p:sp>
        <p:nvSpPr>
          <p:cNvPr id="10" name="Rectangle 9"/>
          <p:cNvSpPr/>
          <p:nvPr/>
        </p:nvSpPr>
        <p:spPr>
          <a:xfrm>
            <a:off x="228600" y="1253490"/>
            <a:ext cx="6400800" cy="5909310"/>
          </a:xfrm>
          <a:prstGeom prst="rect">
            <a:avLst/>
          </a:prstGeom>
        </p:spPr>
        <p:txBody>
          <a:bodyPr wrap="square">
            <a:spAutoFit/>
          </a:bodyPr>
          <a:lstStyle/>
          <a:p>
            <a:pPr algn="ctr"/>
            <a:r>
              <a:rPr lang="en-US" b="1" dirty="0" smtClean="0"/>
              <a:t>9) </a:t>
            </a:r>
            <a:r>
              <a:rPr lang="en-US" b="1" dirty="0" smtClean="0">
                <a:ea typeface="Times New Roman"/>
                <a:cs typeface="Times New Roman"/>
              </a:rPr>
              <a:t>Visit to seed processing unit, Ashta</a:t>
            </a:r>
          </a:p>
          <a:p>
            <a:pPr algn="ctr"/>
            <a:endParaRPr lang="en-US" b="1" dirty="0" smtClean="0">
              <a:ea typeface="Times New Roman"/>
              <a:cs typeface="Times New Roman"/>
            </a:endParaRPr>
          </a:p>
          <a:p>
            <a:pPr algn="ctr"/>
            <a:endParaRPr lang="en-US" b="1" dirty="0" smtClean="0"/>
          </a:p>
          <a:p>
            <a:pPr algn="ctr">
              <a:lnSpc>
                <a:spcPct val="150000"/>
              </a:lnSpc>
            </a:pPr>
            <a:r>
              <a:rPr lang="en-US" b="1" dirty="0" smtClean="0"/>
              <a:t>SUMMARY</a:t>
            </a:r>
          </a:p>
          <a:p>
            <a:pPr algn="just">
              <a:lnSpc>
                <a:spcPct val="150000"/>
              </a:lnSpc>
            </a:pPr>
            <a:r>
              <a:rPr lang="en-US" dirty="0" smtClean="0"/>
              <a:t>Prof. Dr. A.P. </a:t>
            </a:r>
            <a:r>
              <a:rPr lang="en-US" dirty="0" err="1" smtClean="0"/>
              <a:t>Gaikwad</a:t>
            </a:r>
            <a:r>
              <a:rPr lang="en-US" dirty="0" smtClean="0"/>
              <a:t> along with 37 TYBSc Agri students visited to MSSCL, seed processing unit, Ashta under course BOT-367 of SEM VI.</a:t>
            </a:r>
          </a:p>
          <a:p>
            <a:pPr algn="just">
              <a:lnSpc>
                <a:spcPct val="150000"/>
              </a:lnSpc>
            </a:pPr>
            <a:r>
              <a:rPr lang="en-US" dirty="0" smtClean="0"/>
              <a:t>Purpose of visit to get knowledge about, practically how seeds were processed &amp; to know about seed processing plant along with their structure, processing sequence. </a:t>
            </a:r>
            <a:r>
              <a:rPr lang="en-US" dirty="0" smtClean="0">
                <a:ea typeface="Calibri"/>
              </a:rPr>
              <a:t>Students visit first time to MSSCL, seed processing unit, Ashta. This visit make student knowledgeable about seed processing. </a:t>
            </a:r>
            <a:r>
              <a:rPr lang="en-US" dirty="0" smtClean="0"/>
              <a:t>It was helpful to the students to know all processes in stepwise manner actually working in seed processing unit from receiving raw material to the packaging, labeling of processed material.</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23</a:t>
            </a:fld>
            <a:endParaRPr lang="en-US"/>
          </a:p>
        </p:txBody>
      </p:sp>
      <p:graphicFrame>
        <p:nvGraphicFramePr>
          <p:cNvPr id="14" name="Table 13"/>
          <p:cNvGraphicFramePr>
            <a:graphicFrameLocks noGrp="1"/>
          </p:cNvGraphicFramePr>
          <p:nvPr/>
        </p:nvGraphicFramePr>
        <p:xfrm>
          <a:off x="304800" y="1219200"/>
          <a:ext cx="6324600" cy="716280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Photo1: </a:t>
                      </a:r>
                      <a:r>
                        <a:rPr lang="en-US" b="0" dirty="0" smtClean="0"/>
                        <a:t>Group</a:t>
                      </a:r>
                      <a:r>
                        <a:rPr lang="en-US" b="0" baseline="0" dirty="0" smtClean="0"/>
                        <a:t> photo </a:t>
                      </a:r>
                      <a:r>
                        <a:rPr lang="en-US" b="0" baseline="0" dirty="0" err="1" smtClean="0"/>
                        <a:t>outiside</a:t>
                      </a:r>
                      <a:r>
                        <a:rPr lang="en-US" b="0" baseline="0" dirty="0" smtClean="0"/>
                        <a:t> “Seed processing unit, MSSCL”, Ashta</a:t>
                      </a: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Photo2:</a:t>
                      </a:r>
                      <a:r>
                        <a:rPr lang="en-US" b="0" dirty="0" smtClean="0"/>
                        <a:t>Specific gravity</a:t>
                      </a:r>
                      <a:r>
                        <a:rPr lang="en-US" b="0" baseline="0" dirty="0" smtClean="0"/>
                        <a:t> </a:t>
                      </a:r>
                      <a:r>
                        <a:rPr lang="en-US" b="0" dirty="0" smtClean="0"/>
                        <a:t>separator (Paddy seed</a:t>
                      </a:r>
                      <a:r>
                        <a:rPr lang="en-US" b="0" baseline="0" dirty="0" smtClean="0"/>
                        <a:t> </a:t>
                      </a:r>
                      <a:r>
                        <a:rPr lang="en-US" b="0" dirty="0" smtClean="0"/>
                        <a:t>processing).</a:t>
                      </a:r>
                      <a:endParaRPr lang="en-US" sz="1800" b="0" kern="1200" dirty="0" smtClean="0">
                        <a:solidFill>
                          <a:schemeClr val="tx1"/>
                        </a:solidFill>
                        <a:latin typeface="+mn-lt"/>
                        <a:ea typeface="+mn-ea"/>
                        <a:cs typeface="+mn-cs"/>
                      </a:endParaRPr>
                    </a:p>
                  </a:txBody>
                  <a:tcPr/>
                </a:tc>
              </a:tr>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Photo3: </a:t>
                      </a:r>
                      <a:r>
                        <a:rPr lang="en-US" sz="1800" b="0" kern="1200" dirty="0" smtClean="0">
                          <a:solidFill>
                            <a:schemeClr val="tx1"/>
                          </a:solidFill>
                          <a:latin typeface="+mn-lt"/>
                          <a:ea typeface="+mn-ea"/>
                          <a:cs typeface="+mn-cs"/>
                        </a:rPr>
                        <a:t>Storage of processed paddy seed bags</a:t>
                      </a: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txBody>
                  <a:tcPr/>
                </a:tc>
              </a:tr>
            </a:tbl>
          </a:graphicData>
        </a:graphic>
      </p:graphicFrame>
      <p:pic>
        <p:nvPicPr>
          <p:cNvPr id="19" name="Picture 18" descr="20180221_135020"/>
          <p:cNvPicPr/>
          <p:nvPr/>
        </p:nvPicPr>
        <p:blipFill>
          <a:blip r:embed="rId4" cstate="print"/>
          <a:srcRect/>
          <a:stretch>
            <a:fillRect/>
          </a:stretch>
        </p:blipFill>
        <p:spPr bwMode="auto">
          <a:xfrm>
            <a:off x="420052" y="1253655"/>
            <a:ext cx="3008948" cy="2784945"/>
          </a:xfrm>
          <a:prstGeom prst="rect">
            <a:avLst/>
          </a:prstGeom>
          <a:noFill/>
          <a:ln w="9525">
            <a:noFill/>
            <a:miter lim="800000"/>
            <a:headEnd/>
            <a:tailEnd/>
          </a:ln>
        </p:spPr>
      </p:pic>
      <p:pic>
        <p:nvPicPr>
          <p:cNvPr id="20" name="Picture 19" descr="20180221_133845"/>
          <p:cNvPicPr/>
          <p:nvPr/>
        </p:nvPicPr>
        <p:blipFill>
          <a:blip r:embed="rId5" cstate="print"/>
          <a:srcRect/>
          <a:stretch>
            <a:fillRect/>
          </a:stretch>
        </p:blipFill>
        <p:spPr bwMode="auto">
          <a:xfrm>
            <a:off x="3581400" y="1219200"/>
            <a:ext cx="2971800" cy="2743200"/>
          </a:xfrm>
          <a:prstGeom prst="rect">
            <a:avLst/>
          </a:prstGeom>
          <a:noFill/>
          <a:ln w="9525">
            <a:noFill/>
            <a:miter lim="800000"/>
            <a:headEnd/>
            <a:tailEnd/>
          </a:ln>
        </p:spPr>
      </p:pic>
      <p:pic>
        <p:nvPicPr>
          <p:cNvPr id="21" name="Picture 20" descr="20180221_132741"/>
          <p:cNvPicPr/>
          <p:nvPr/>
        </p:nvPicPr>
        <p:blipFill>
          <a:blip r:embed="rId6" cstate="print"/>
          <a:srcRect/>
          <a:stretch>
            <a:fillRect/>
          </a:stretch>
        </p:blipFill>
        <p:spPr bwMode="auto">
          <a:xfrm>
            <a:off x="381000" y="4906701"/>
            <a:ext cx="2973850" cy="27894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24</a:t>
            </a:fld>
            <a:endParaRPr lang="en-US"/>
          </a:p>
        </p:txBody>
      </p:sp>
      <p:sp>
        <p:nvSpPr>
          <p:cNvPr id="10" name="Rectangle 9"/>
          <p:cNvSpPr/>
          <p:nvPr/>
        </p:nvSpPr>
        <p:spPr>
          <a:xfrm>
            <a:off x="228600" y="1253490"/>
            <a:ext cx="6400800" cy="7571303"/>
          </a:xfrm>
          <a:prstGeom prst="rect">
            <a:avLst/>
          </a:prstGeom>
        </p:spPr>
        <p:txBody>
          <a:bodyPr wrap="square">
            <a:spAutoFit/>
          </a:bodyPr>
          <a:lstStyle/>
          <a:p>
            <a:pPr algn="ctr"/>
            <a:r>
              <a:rPr lang="en-US" b="1" dirty="0" smtClean="0"/>
              <a:t>10) </a:t>
            </a:r>
            <a:r>
              <a:rPr lang="en-US" b="1" dirty="0" smtClean="0">
                <a:ea typeface="Times New Roman"/>
                <a:cs typeface="Times New Roman"/>
              </a:rPr>
              <a:t>Visit to commercial green house, Seema biotech, Talsande &amp; Seed processing unit, Mahabeej Ashta</a:t>
            </a:r>
          </a:p>
          <a:p>
            <a:pPr algn="ctr"/>
            <a:endParaRPr lang="en-US" b="1" dirty="0" smtClean="0"/>
          </a:p>
          <a:p>
            <a:pPr algn="ctr">
              <a:lnSpc>
                <a:spcPct val="150000"/>
              </a:lnSpc>
            </a:pPr>
            <a:r>
              <a:rPr lang="en-US" b="1" dirty="0" smtClean="0"/>
              <a:t>SUMMARY</a:t>
            </a:r>
          </a:p>
          <a:p>
            <a:pPr algn="just">
              <a:lnSpc>
                <a:spcPct val="150000"/>
              </a:lnSpc>
            </a:pPr>
            <a:r>
              <a:rPr lang="en-US" dirty="0" smtClean="0"/>
              <a:t>Prof. Y. V. Patil along with 37 TYBSc Agri students visited to </a:t>
            </a:r>
            <a:r>
              <a:rPr lang="en-US" dirty="0" smtClean="0">
                <a:ea typeface="Times New Roman"/>
                <a:cs typeface="Times New Roman"/>
              </a:rPr>
              <a:t>Seema biotech, Talsande &amp; Mahabeej Ashta</a:t>
            </a:r>
            <a:r>
              <a:rPr lang="en-US" b="1" dirty="0" smtClean="0">
                <a:ea typeface="Times New Roman"/>
                <a:cs typeface="Times New Roman"/>
              </a:rPr>
              <a:t> </a:t>
            </a:r>
            <a:r>
              <a:rPr lang="en-US" dirty="0" smtClean="0"/>
              <a:t>under course BOT-367 of SEM VI.</a:t>
            </a:r>
          </a:p>
          <a:p>
            <a:pPr algn="just">
              <a:lnSpc>
                <a:spcPct val="150000"/>
              </a:lnSpc>
            </a:pPr>
            <a:r>
              <a:rPr lang="en-US" dirty="0" smtClean="0"/>
              <a:t>Purpose of visit to get knowledge about various seed processing operation in seed processing unit, poly house and green house crop cultivation practices. In this visit students informed about cultivation practices in poly house, planning and construction of poly house, trading and export of primary produce, inputs and equipments. MSSCL, </a:t>
            </a:r>
            <a:r>
              <a:rPr lang="en-US" dirty="0" err="1" smtClean="0"/>
              <a:t>Asta</a:t>
            </a:r>
            <a:r>
              <a:rPr lang="en-US" dirty="0" smtClean="0"/>
              <a:t> has a wide range of contemporary processing machinery and equipment suited for seed separation based on different criteria like size, shape, weight, texture etc. Seema Biotech, </a:t>
            </a:r>
            <a:r>
              <a:rPr lang="en-US" dirty="0" err="1" smtClean="0"/>
              <a:t>talsande</a:t>
            </a:r>
            <a:r>
              <a:rPr lang="en-US" dirty="0" smtClean="0"/>
              <a:t>, Mr. </a:t>
            </a:r>
            <a:r>
              <a:rPr lang="en-US" dirty="0" err="1" smtClean="0"/>
              <a:t>Vishwas</a:t>
            </a:r>
            <a:r>
              <a:rPr lang="en-US" dirty="0" smtClean="0"/>
              <a:t> </a:t>
            </a:r>
            <a:r>
              <a:rPr lang="en-US" dirty="0" err="1" smtClean="0"/>
              <a:t>Chavan</a:t>
            </a:r>
            <a:r>
              <a:rPr lang="en-US" dirty="0" smtClean="0"/>
              <a:t> Sir guided and explained about cultivation practices in Green house, planning and construction of Green house, various types of cooling system used for GH and </a:t>
            </a:r>
            <a:r>
              <a:rPr lang="en-US" dirty="0" err="1" smtClean="0"/>
              <a:t>Automized</a:t>
            </a:r>
            <a:r>
              <a:rPr lang="en-US" dirty="0" smtClean="0"/>
              <a:t> irrigation system for GH.</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25</a:t>
            </a:fld>
            <a:endParaRPr lang="en-US"/>
          </a:p>
        </p:txBody>
      </p:sp>
      <p:graphicFrame>
        <p:nvGraphicFramePr>
          <p:cNvPr id="14" name="Table 13"/>
          <p:cNvGraphicFramePr>
            <a:graphicFrameLocks noGrp="1"/>
          </p:cNvGraphicFramePr>
          <p:nvPr/>
        </p:nvGraphicFramePr>
        <p:xfrm>
          <a:off x="304800" y="1219200"/>
          <a:ext cx="6324600" cy="716280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Photo1: </a:t>
                      </a:r>
                      <a:r>
                        <a:rPr lang="en-US" sz="1800" b="0" kern="1200" dirty="0" smtClean="0">
                          <a:solidFill>
                            <a:schemeClr val="tx1"/>
                          </a:solidFill>
                          <a:latin typeface="+mn-lt"/>
                          <a:ea typeface="+mn-ea"/>
                          <a:cs typeface="+mn-cs"/>
                        </a:rPr>
                        <a:t>Praviram Poly house </a:t>
                      </a:r>
                      <a:r>
                        <a:rPr lang="en-US" sz="1800" b="0" kern="1200" dirty="0" err="1" smtClean="0">
                          <a:solidFill>
                            <a:schemeClr val="tx1"/>
                          </a:solidFill>
                          <a:latin typeface="+mn-lt"/>
                          <a:ea typeface="+mn-ea"/>
                          <a:cs typeface="+mn-cs"/>
                        </a:rPr>
                        <a:t>Kameri</a:t>
                      </a:r>
                      <a:endParaRPr lang="en-US" b="0" baseline="0" dirty="0" smtClean="0"/>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Photo2:</a:t>
                      </a:r>
                      <a:r>
                        <a:rPr lang="en-US" b="0" baseline="0" dirty="0" smtClean="0"/>
                        <a:t>  Seema Biotech Green House Talsande</a:t>
                      </a:r>
                      <a:endParaRPr lang="en-US" sz="1800" b="0" kern="1200" dirty="0" smtClean="0">
                        <a:solidFill>
                          <a:schemeClr val="tx1"/>
                        </a:solidFill>
                        <a:latin typeface="+mn-lt"/>
                        <a:ea typeface="+mn-ea"/>
                        <a:cs typeface="+mn-cs"/>
                      </a:endParaRPr>
                    </a:p>
                  </a:txBody>
                  <a:tcPr/>
                </a:tc>
              </a:tr>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Photo3: </a:t>
                      </a:r>
                      <a:r>
                        <a:rPr lang="en-US" sz="1800" b="0" kern="1200" dirty="0" smtClean="0">
                          <a:solidFill>
                            <a:schemeClr val="tx1"/>
                          </a:solidFill>
                          <a:latin typeface="+mn-lt"/>
                          <a:ea typeface="+mn-ea"/>
                          <a:cs typeface="+mn-cs"/>
                        </a:rPr>
                        <a:t>Working principle of specific gravity separator at </a:t>
                      </a:r>
                      <a:r>
                        <a:rPr lang="en-US" sz="1800" b="0" dirty="0" smtClean="0">
                          <a:latin typeface="+mn-lt"/>
                          <a:ea typeface="Calibri"/>
                        </a:rPr>
                        <a:t>MAHABEEJ Ashta</a:t>
                      </a:r>
                      <a:endParaRPr lang="en-US" sz="1800" b="0" kern="1200" dirty="0" smtClean="0">
                        <a:solidFill>
                          <a:schemeClr val="tx1"/>
                        </a:solidFill>
                        <a:latin typeface="+mn-lt"/>
                        <a:ea typeface="+mn-ea"/>
                        <a:cs typeface="+mn-cs"/>
                      </a:endParaRP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a:t>
                      </a:r>
                      <a:r>
                        <a:rPr lang="en-US" b="1" baseline="0" dirty="0" smtClean="0"/>
                        <a:t> 4:  </a:t>
                      </a:r>
                      <a:r>
                        <a:rPr lang="en-US" sz="1800" b="0" dirty="0" smtClean="0">
                          <a:latin typeface="+mn-lt"/>
                          <a:ea typeface="Calibri"/>
                        </a:rPr>
                        <a:t>Student interact with plant manager  MAHABEEJ Ashta</a:t>
                      </a:r>
                      <a:endParaRPr lang="en-US" b="0" dirty="0" smtClean="0">
                        <a:latin typeface="+mn-lt"/>
                      </a:endParaRPr>
                    </a:p>
                  </a:txBody>
                  <a:tcPr/>
                </a:tc>
              </a:tr>
            </a:tbl>
          </a:graphicData>
        </a:graphic>
      </p:graphicFrame>
      <p:pic>
        <p:nvPicPr>
          <p:cNvPr id="1026" name="Picture 2" descr="IMG_20180221_104717116"/>
          <p:cNvPicPr>
            <a:picLocks noChangeAspect="1" noChangeArrowheads="1"/>
          </p:cNvPicPr>
          <p:nvPr/>
        </p:nvPicPr>
        <p:blipFill>
          <a:blip r:embed="rId4" cstate="print">
            <a:lum bright="-2000"/>
          </a:blip>
          <a:srcRect/>
          <a:stretch>
            <a:fillRect/>
          </a:stretch>
        </p:blipFill>
        <p:spPr bwMode="auto">
          <a:xfrm>
            <a:off x="381000" y="1219200"/>
            <a:ext cx="3048000" cy="2819400"/>
          </a:xfrm>
          <a:prstGeom prst="rect">
            <a:avLst/>
          </a:prstGeom>
          <a:noFill/>
          <a:ln w="9525">
            <a:noFill/>
            <a:miter lim="800000"/>
            <a:headEnd/>
            <a:tailEnd/>
          </a:ln>
        </p:spPr>
      </p:pic>
      <p:pic>
        <p:nvPicPr>
          <p:cNvPr id="1027" name="Picture 3" descr="20180221_150243"/>
          <p:cNvPicPr>
            <a:picLocks noChangeAspect="1" noChangeArrowheads="1"/>
          </p:cNvPicPr>
          <p:nvPr/>
        </p:nvPicPr>
        <p:blipFill>
          <a:blip r:embed="rId5" cstate="print"/>
          <a:srcRect/>
          <a:stretch>
            <a:fillRect/>
          </a:stretch>
        </p:blipFill>
        <p:spPr bwMode="auto">
          <a:xfrm>
            <a:off x="3505200" y="1219200"/>
            <a:ext cx="3048000" cy="2743199"/>
          </a:xfrm>
          <a:prstGeom prst="rect">
            <a:avLst/>
          </a:prstGeom>
          <a:noFill/>
          <a:ln w="9525">
            <a:noFill/>
            <a:miter lim="800000"/>
            <a:headEnd/>
            <a:tailEnd/>
          </a:ln>
        </p:spPr>
      </p:pic>
      <p:pic>
        <p:nvPicPr>
          <p:cNvPr id="1028" name="Picture 4" descr="Description: 20180221_133845"/>
          <p:cNvPicPr>
            <a:picLocks noChangeAspect="1" noChangeArrowheads="1"/>
          </p:cNvPicPr>
          <p:nvPr/>
        </p:nvPicPr>
        <p:blipFill>
          <a:blip r:embed="rId6" cstate="print"/>
          <a:srcRect/>
          <a:stretch>
            <a:fillRect/>
          </a:stretch>
        </p:blipFill>
        <p:spPr bwMode="auto">
          <a:xfrm>
            <a:off x="381000" y="4800601"/>
            <a:ext cx="3048000" cy="2743199"/>
          </a:xfrm>
          <a:prstGeom prst="rect">
            <a:avLst/>
          </a:prstGeom>
          <a:noFill/>
          <a:ln w="9525">
            <a:noFill/>
            <a:miter lim="800000"/>
            <a:headEnd/>
            <a:tailEnd/>
          </a:ln>
        </p:spPr>
      </p:pic>
      <p:pic>
        <p:nvPicPr>
          <p:cNvPr id="1029" name="Picture 7" descr="Description: 20180221_132741"/>
          <p:cNvPicPr>
            <a:picLocks noChangeAspect="1" noChangeArrowheads="1"/>
          </p:cNvPicPr>
          <p:nvPr/>
        </p:nvPicPr>
        <p:blipFill>
          <a:blip r:embed="rId7"/>
          <a:srcRect/>
          <a:stretch>
            <a:fillRect/>
          </a:stretch>
        </p:blipFill>
        <p:spPr bwMode="auto">
          <a:xfrm>
            <a:off x="3581400" y="4724401"/>
            <a:ext cx="2971800" cy="28193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26</a:t>
            </a:fld>
            <a:endParaRPr lang="en-US"/>
          </a:p>
        </p:txBody>
      </p:sp>
      <p:sp>
        <p:nvSpPr>
          <p:cNvPr id="10" name="Rectangle 9"/>
          <p:cNvSpPr/>
          <p:nvPr/>
        </p:nvSpPr>
        <p:spPr>
          <a:xfrm>
            <a:off x="228600" y="1253490"/>
            <a:ext cx="6400800" cy="5493812"/>
          </a:xfrm>
          <a:prstGeom prst="rect">
            <a:avLst/>
          </a:prstGeom>
        </p:spPr>
        <p:txBody>
          <a:bodyPr wrap="square">
            <a:spAutoFit/>
          </a:bodyPr>
          <a:lstStyle/>
          <a:p>
            <a:pPr algn="ctr"/>
            <a:r>
              <a:rPr lang="en-US" b="1" dirty="0" smtClean="0"/>
              <a:t>11) </a:t>
            </a:r>
            <a:r>
              <a:rPr lang="en-US" b="1" dirty="0" smtClean="0">
                <a:ea typeface="Times New Roman"/>
                <a:cs typeface="Times New Roman"/>
              </a:rPr>
              <a:t>Visit to Green Earth </a:t>
            </a:r>
            <a:r>
              <a:rPr lang="en-US" b="1" dirty="0" err="1" smtClean="0">
                <a:ea typeface="Times New Roman"/>
                <a:cs typeface="Times New Roman"/>
              </a:rPr>
              <a:t>Agrobiotech</a:t>
            </a:r>
            <a:r>
              <a:rPr lang="en-US" b="1" dirty="0" smtClean="0">
                <a:ea typeface="Times New Roman"/>
                <a:cs typeface="Times New Roman"/>
              </a:rPr>
              <a:t> </a:t>
            </a:r>
            <a:r>
              <a:rPr lang="en-US" b="1" dirty="0" err="1" smtClean="0">
                <a:ea typeface="Times New Roman"/>
                <a:cs typeface="Times New Roman"/>
              </a:rPr>
              <a:t>Biofertilizer</a:t>
            </a:r>
            <a:r>
              <a:rPr lang="en-US" b="1" dirty="0" smtClean="0">
                <a:ea typeface="Times New Roman"/>
                <a:cs typeface="Times New Roman"/>
              </a:rPr>
              <a:t> unit, </a:t>
            </a:r>
            <a:r>
              <a:rPr lang="en-US" b="1" dirty="0" err="1" smtClean="0">
                <a:ea typeface="Times New Roman"/>
                <a:cs typeface="Times New Roman"/>
              </a:rPr>
              <a:t>Jaysingpur</a:t>
            </a:r>
            <a:endParaRPr lang="en-US" b="1" dirty="0" smtClean="0">
              <a:ea typeface="Times New Roman"/>
              <a:cs typeface="Times New Roman"/>
            </a:endParaRPr>
          </a:p>
          <a:p>
            <a:pPr algn="ctr"/>
            <a:endParaRPr lang="en-US" b="1" dirty="0" smtClean="0">
              <a:ea typeface="Times New Roman"/>
              <a:cs typeface="Times New Roman"/>
            </a:endParaRPr>
          </a:p>
          <a:p>
            <a:pPr algn="ctr"/>
            <a:endParaRPr lang="en-US" b="1" dirty="0" smtClean="0"/>
          </a:p>
          <a:p>
            <a:pPr algn="ctr">
              <a:lnSpc>
                <a:spcPct val="150000"/>
              </a:lnSpc>
            </a:pPr>
            <a:r>
              <a:rPr lang="en-US" b="1" dirty="0" smtClean="0"/>
              <a:t>SUMMARY</a:t>
            </a:r>
          </a:p>
          <a:p>
            <a:pPr algn="just">
              <a:lnSpc>
                <a:spcPct val="150000"/>
              </a:lnSpc>
            </a:pPr>
            <a:r>
              <a:rPr lang="en-US" dirty="0" smtClean="0"/>
              <a:t>Prof. R.N. </a:t>
            </a:r>
            <a:r>
              <a:rPr lang="en-US" dirty="0" err="1" smtClean="0"/>
              <a:t>Magdum</a:t>
            </a:r>
            <a:r>
              <a:rPr lang="en-US" dirty="0" smtClean="0"/>
              <a:t> along with 15 final Year </a:t>
            </a:r>
            <a:r>
              <a:rPr lang="en-US" dirty="0" err="1" smtClean="0"/>
              <a:t>BSc</a:t>
            </a:r>
            <a:r>
              <a:rPr lang="en-US" dirty="0" smtClean="0"/>
              <a:t> Agri students visited to </a:t>
            </a:r>
            <a:r>
              <a:rPr lang="en-US" dirty="0" smtClean="0">
                <a:ea typeface="Times New Roman"/>
                <a:cs typeface="Times New Roman"/>
              </a:rPr>
              <a:t>Green Earth </a:t>
            </a:r>
            <a:r>
              <a:rPr lang="en-US" dirty="0" err="1" smtClean="0">
                <a:ea typeface="Times New Roman"/>
                <a:cs typeface="Times New Roman"/>
              </a:rPr>
              <a:t>Agrobiotech</a:t>
            </a:r>
            <a:r>
              <a:rPr lang="en-US" dirty="0" smtClean="0">
                <a:ea typeface="Times New Roman"/>
                <a:cs typeface="Times New Roman"/>
              </a:rPr>
              <a:t> </a:t>
            </a:r>
            <a:r>
              <a:rPr lang="en-US" dirty="0" err="1" smtClean="0">
                <a:ea typeface="Times New Roman"/>
                <a:cs typeface="Times New Roman"/>
              </a:rPr>
              <a:t>Biofertilizer</a:t>
            </a:r>
            <a:r>
              <a:rPr lang="en-US" dirty="0" smtClean="0">
                <a:ea typeface="Times New Roman"/>
                <a:cs typeface="Times New Roman"/>
              </a:rPr>
              <a:t> unit, </a:t>
            </a:r>
            <a:r>
              <a:rPr lang="en-US" dirty="0" err="1" smtClean="0">
                <a:ea typeface="Times New Roman"/>
                <a:cs typeface="Times New Roman"/>
              </a:rPr>
              <a:t>Jaysingpur</a:t>
            </a:r>
            <a:r>
              <a:rPr lang="en-US" b="1" dirty="0" smtClean="0">
                <a:ea typeface="Times New Roman"/>
                <a:cs typeface="Times New Roman"/>
              </a:rPr>
              <a:t> </a:t>
            </a:r>
            <a:r>
              <a:rPr lang="en-US" dirty="0" smtClean="0"/>
              <a:t>under course AEL PATH – 487 (Module) of SEM VIII.</a:t>
            </a:r>
          </a:p>
          <a:p>
            <a:pPr algn="just">
              <a:lnSpc>
                <a:spcPct val="150000"/>
              </a:lnSpc>
            </a:pPr>
            <a:r>
              <a:rPr lang="en-US" dirty="0" smtClean="0"/>
              <a:t>Purpose of visit is Students to get acquainted with commercial biofertilizers technology. Students learned about working of </a:t>
            </a:r>
            <a:r>
              <a:rPr lang="en-US" dirty="0" err="1" smtClean="0"/>
              <a:t>biofertilizer</a:t>
            </a:r>
            <a:r>
              <a:rPr lang="en-US" dirty="0" smtClean="0"/>
              <a:t> production unit, different strains of cultures, network of marketing and the fertilizers prepared. From the conducted visit we acquired detail practical knowledge about </a:t>
            </a:r>
            <a:r>
              <a:rPr lang="en-US" dirty="0" err="1" smtClean="0"/>
              <a:t>biofertilizer</a:t>
            </a:r>
            <a:r>
              <a:rPr lang="en-US" dirty="0" smtClean="0"/>
              <a:t> production from isolation to mass production and packaging to viability of product up to expiry.</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27</a:t>
            </a:fld>
            <a:endParaRPr lang="en-US"/>
          </a:p>
        </p:txBody>
      </p:sp>
      <p:graphicFrame>
        <p:nvGraphicFramePr>
          <p:cNvPr id="14" name="Table 13"/>
          <p:cNvGraphicFramePr>
            <a:graphicFrameLocks noGrp="1"/>
          </p:cNvGraphicFramePr>
          <p:nvPr/>
        </p:nvGraphicFramePr>
        <p:xfrm>
          <a:off x="304800" y="1219200"/>
          <a:ext cx="6324600" cy="725424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Photo1: </a:t>
                      </a:r>
                      <a:r>
                        <a:rPr lang="en-US" sz="1600" b="0" kern="1200" dirty="0" smtClean="0">
                          <a:solidFill>
                            <a:schemeClr val="tx1"/>
                          </a:solidFill>
                          <a:latin typeface="+mn-lt"/>
                          <a:ea typeface="+mn-ea"/>
                          <a:cs typeface="+mn-cs"/>
                        </a:rPr>
                        <a:t>Visit to “Green Earth </a:t>
                      </a:r>
                      <a:r>
                        <a:rPr lang="en-US" sz="1600" b="0" kern="1200" dirty="0" err="1" smtClean="0">
                          <a:solidFill>
                            <a:schemeClr val="tx1"/>
                          </a:solidFill>
                          <a:latin typeface="+mn-lt"/>
                          <a:ea typeface="+mn-ea"/>
                          <a:cs typeface="+mn-cs"/>
                        </a:rPr>
                        <a:t>Agrobiotech</a:t>
                      </a:r>
                      <a:r>
                        <a:rPr lang="en-US" sz="1600" b="0" kern="1200" dirty="0" smtClean="0">
                          <a:solidFill>
                            <a:schemeClr val="tx1"/>
                          </a:solidFill>
                          <a:latin typeface="+mn-lt"/>
                          <a:ea typeface="+mn-ea"/>
                          <a:cs typeface="+mn-cs"/>
                        </a:rPr>
                        <a:t>” </a:t>
                      </a:r>
                      <a:r>
                        <a:rPr lang="en-US" sz="1600" b="0" kern="1200" dirty="0" err="1" smtClean="0">
                          <a:solidFill>
                            <a:schemeClr val="tx1"/>
                          </a:solidFill>
                          <a:latin typeface="+mn-lt"/>
                          <a:ea typeface="+mn-ea"/>
                          <a:cs typeface="+mn-cs"/>
                        </a:rPr>
                        <a:t>Biofertilizer</a:t>
                      </a:r>
                      <a:r>
                        <a:rPr lang="en-US" sz="1600" b="0" kern="1200" dirty="0" smtClean="0">
                          <a:solidFill>
                            <a:schemeClr val="tx1"/>
                          </a:solidFill>
                          <a:latin typeface="+mn-lt"/>
                          <a:ea typeface="+mn-ea"/>
                          <a:cs typeface="+mn-cs"/>
                        </a:rPr>
                        <a:t> unit, </a:t>
                      </a:r>
                      <a:r>
                        <a:rPr lang="en-US" sz="1600" b="0" kern="1200" dirty="0" err="1" smtClean="0">
                          <a:solidFill>
                            <a:schemeClr val="tx1"/>
                          </a:solidFill>
                          <a:latin typeface="+mn-lt"/>
                          <a:ea typeface="+mn-ea"/>
                          <a:cs typeface="+mn-cs"/>
                        </a:rPr>
                        <a:t>Jaysingpur</a:t>
                      </a:r>
                      <a:endParaRPr lang="en-US" sz="1600" b="0" baseline="0" dirty="0" smtClean="0"/>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Photo2:</a:t>
                      </a:r>
                      <a:r>
                        <a:rPr lang="en-US" b="1" baseline="0" dirty="0" smtClean="0"/>
                        <a:t> </a:t>
                      </a:r>
                      <a:r>
                        <a:rPr lang="en-US" b="0" baseline="0" dirty="0" smtClean="0"/>
                        <a:t>Mass production Laboratory</a:t>
                      </a:r>
                      <a:endParaRPr lang="en-US" sz="1800" b="0" kern="1200" dirty="0" smtClean="0">
                        <a:solidFill>
                          <a:schemeClr val="tx1"/>
                        </a:solidFill>
                        <a:latin typeface="+mn-lt"/>
                        <a:ea typeface="+mn-ea"/>
                        <a:cs typeface="+mn-cs"/>
                      </a:endParaRPr>
                    </a:p>
                  </a:txBody>
                  <a:tcPr/>
                </a:tc>
              </a:tr>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Photo3: </a:t>
                      </a:r>
                      <a:r>
                        <a:rPr lang="en-US" sz="1800" b="0" kern="1200" dirty="0" smtClean="0">
                          <a:solidFill>
                            <a:schemeClr val="tx1"/>
                          </a:solidFill>
                          <a:latin typeface="+mn-lt"/>
                          <a:ea typeface="+mn-ea"/>
                          <a:cs typeface="+mn-cs"/>
                        </a:rPr>
                        <a:t>Visit to Organic Farming plot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800" b="0" kern="1200" dirty="0" smtClean="0">
                        <a:solidFill>
                          <a:schemeClr val="tx1"/>
                        </a:solidFill>
                        <a:latin typeface="+mn-lt"/>
                        <a:ea typeface="+mn-ea"/>
                        <a:cs typeface="+mn-cs"/>
                      </a:endParaRP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txBody>
                  <a:tcPr/>
                </a:tc>
              </a:tr>
            </a:tbl>
          </a:graphicData>
        </a:graphic>
      </p:graphicFrame>
      <p:pic>
        <p:nvPicPr>
          <p:cNvPr id="16" name="Picture 15" descr="C:\Users\staff1\Desktop\IMG-20180307-WA0038.jpg"/>
          <p:cNvPicPr/>
          <p:nvPr/>
        </p:nvPicPr>
        <p:blipFill>
          <a:blip r:embed="rId4" cstate="print"/>
          <a:srcRect/>
          <a:stretch>
            <a:fillRect/>
          </a:stretch>
        </p:blipFill>
        <p:spPr bwMode="auto">
          <a:xfrm>
            <a:off x="381000" y="1295400"/>
            <a:ext cx="3048000" cy="2667000"/>
          </a:xfrm>
          <a:prstGeom prst="rect">
            <a:avLst/>
          </a:prstGeom>
          <a:noFill/>
          <a:ln w="9525">
            <a:noFill/>
            <a:miter lim="800000"/>
            <a:headEnd/>
            <a:tailEnd/>
          </a:ln>
        </p:spPr>
      </p:pic>
      <p:pic>
        <p:nvPicPr>
          <p:cNvPr id="17" name="Picture 16" descr="C:\Users\staff1\Desktop\IMG-20180307-WA0011.jpg"/>
          <p:cNvPicPr/>
          <p:nvPr/>
        </p:nvPicPr>
        <p:blipFill>
          <a:blip r:embed="rId5" cstate="print"/>
          <a:srcRect/>
          <a:stretch>
            <a:fillRect/>
          </a:stretch>
        </p:blipFill>
        <p:spPr bwMode="auto">
          <a:xfrm>
            <a:off x="3505200" y="1219200"/>
            <a:ext cx="3048000" cy="2754480"/>
          </a:xfrm>
          <a:prstGeom prst="rect">
            <a:avLst/>
          </a:prstGeom>
          <a:noFill/>
          <a:ln w="9525">
            <a:noFill/>
            <a:miter lim="800000"/>
            <a:headEnd/>
            <a:tailEnd/>
          </a:ln>
        </p:spPr>
      </p:pic>
      <p:pic>
        <p:nvPicPr>
          <p:cNvPr id="18" name="Picture 17" descr="C:\Users\staff1\Desktop\IMG-20180307-WA0036.jpg"/>
          <p:cNvPicPr/>
          <p:nvPr/>
        </p:nvPicPr>
        <p:blipFill>
          <a:blip r:embed="rId6" cstate="print"/>
          <a:srcRect/>
          <a:stretch>
            <a:fillRect/>
          </a:stretch>
        </p:blipFill>
        <p:spPr bwMode="auto">
          <a:xfrm>
            <a:off x="381000" y="4876800"/>
            <a:ext cx="2971800" cy="2667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28</a:t>
            </a:fld>
            <a:endParaRPr lang="en-US"/>
          </a:p>
        </p:txBody>
      </p:sp>
      <p:sp>
        <p:nvSpPr>
          <p:cNvPr id="10" name="Rectangle 9"/>
          <p:cNvSpPr/>
          <p:nvPr/>
        </p:nvSpPr>
        <p:spPr>
          <a:xfrm>
            <a:off x="228600" y="1115497"/>
            <a:ext cx="6400800" cy="7571303"/>
          </a:xfrm>
          <a:prstGeom prst="rect">
            <a:avLst/>
          </a:prstGeom>
        </p:spPr>
        <p:txBody>
          <a:bodyPr wrap="square">
            <a:spAutoFit/>
          </a:bodyPr>
          <a:lstStyle/>
          <a:p>
            <a:pPr algn="ctr"/>
            <a:r>
              <a:rPr lang="en-US" b="1" dirty="0" smtClean="0"/>
              <a:t>12) </a:t>
            </a:r>
            <a:r>
              <a:rPr lang="en-US" b="1" dirty="0" smtClean="0">
                <a:ea typeface="Times New Roman"/>
                <a:cs typeface="Times New Roman"/>
              </a:rPr>
              <a:t>Visit to Siddhivinayak Agrotech Cold storage and Ketan Packing House</a:t>
            </a:r>
          </a:p>
          <a:p>
            <a:pPr algn="ctr"/>
            <a:endParaRPr lang="en-US" b="1" dirty="0" smtClean="0">
              <a:ea typeface="Times New Roman"/>
              <a:cs typeface="Times New Roman"/>
            </a:endParaRPr>
          </a:p>
          <a:p>
            <a:pPr algn="ctr">
              <a:lnSpc>
                <a:spcPct val="150000"/>
              </a:lnSpc>
            </a:pPr>
            <a:r>
              <a:rPr lang="en-US" b="1" dirty="0" smtClean="0"/>
              <a:t>SUMMARY</a:t>
            </a:r>
          </a:p>
          <a:p>
            <a:pPr algn="just">
              <a:lnSpc>
                <a:spcPct val="150000"/>
              </a:lnSpc>
            </a:pPr>
            <a:r>
              <a:rPr lang="en-US" dirty="0" smtClean="0"/>
              <a:t>Prof. Dr. N. D. </a:t>
            </a:r>
            <a:r>
              <a:rPr lang="en-US" dirty="0" err="1" smtClean="0"/>
              <a:t>Narkaralong</a:t>
            </a:r>
            <a:r>
              <a:rPr lang="en-US" dirty="0" smtClean="0"/>
              <a:t> with 36 TYBSc Agri students visited to </a:t>
            </a:r>
            <a:r>
              <a:rPr lang="en-US" dirty="0" smtClean="0">
                <a:ea typeface="Times New Roman"/>
                <a:cs typeface="Times New Roman"/>
              </a:rPr>
              <a:t>Siddhivinayak Agrotech Cold storage and Ketan Packing House, </a:t>
            </a:r>
            <a:r>
              <a:rPr lang="en-US" dirty="0" err="1" smtClean="0"/>
              <a:t>KavatheEkand</a:t>
            </a:r>
            <a:r>
              <a:rPr lang="en-US" dirty="0" smtClean="0"/>
              <a:t> under course HORT 364 of SEM VI.</a:t>
            </a:r>
          </a:p>
          <a:p>
            <a:pPr algn="just">
              <a:lnSpc>
                <a:spcPct val="150000"/>
              </a:lnSpc>
            </a:pPr>
            <a:r>
              <a:rPr lang="en-US" dirty="0" smtClean="0"/>
              <a:t>The visit purposively made to study different size and types of corrugated fiber boxes (local and export), low density polyethylene bags (65 and 85 GSM), raising preparatory solutions (dipping solution- olive oil, potassium carbonate- 24%). As concluding part of the visit we also organized the study of different types of shade nets (25%, 75 % and 90 %), mulching paper, aluminum foils, plastic crates and retail marketing polythene bags in the same packing house. Most of the students now are willing to start their own small scale processing unit. Student’s got the sound and technical knowledge about the cold storage, raisin processing and different packaging material. </a:t>
            </a:r>
          </a:p>
          <a:p>
            <a:pPr algn="just">
              <a:lnSpc>
                <a:spcPct val="150000"/>
              </a:lnSpc>
            </a:pPr>
            <a:endParaRPr lang="en-US" dirty="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29</a:t>
            </a:fld>
            <a:endParaRPr lang="en-US"/>
          </a:p>
        </p:txBody>
      </p:sp>
      <p:graphicFrame>
        <p:nvGraphicFramePr>
          <p:cNvPr id="14" name="Table 13"/>
          <p:cNvGraphicFramePr>
            <a:graphicFrameLocks noGrp="1"/>
          </p:cNvGraphicFramePr>
          <p:nvPr/>
        </p:nvGraphicFramePr>
        <p:xfrm>
          <a:off x="304800" y="1219200"/>
          <a:ext cx="6324600" cy="725424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Photo1: </a:t>
                      </a:r>
                      <a:r>
                        <a:rPr lang="en-US" sz="1600" b="0" kern="1200" dirty="0" smtClean="0">
                          <a:solidFill>
                            <a:schemeClr val="tx1"/>
                          </a:solidFill>
                          <a:latin typeface="+mn-lt"/>
                          <a:ea typeface="+mn-ea"/>
                          <a:cs typeface="+mn-cs"/>
                        </a:rPr>
                        <a:t>Raisin processing explanation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600" b="0" baseline="0" dirty="0" smtClean="0"/>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Photo2:</a:t>
                      </a:r>
                      <a:r>
                        <a:rPr lang="en-US" b="1" baseline="0" dirty="0" smtClean="0"/>
                        <a:t> </a:t>
                      </a:r>
                      <a:r>
                        <a:rPr lang="en-US" b="0" baseline="0" dirty="0" smtClean="0"/>
                        <a:t>Raisin grading machine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800" b="0" kern="1200" dirty="0" smtClean="0">
                        <a:solidFill>
                          <a:schemeClr val="tx1"/>
                        </a:solidFill>
                        <a:latin typeface="+mn-lt"/>
                        <a:ea typeface="+mn-ea"/>
                        <a:cs typeface="+mn-cs"/>
                      </a:endParaRPr>
                    </a:p>
                  </a:txBody>
                  <a:tcPr/>
                </a:tc>
              </a:tr>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Photo3: </a:t>
                      </a:r>
                      <a:r>
                        <a:rPr lang="en-US" sz="1800" b="0" kern="1200" dirty="0" smtClean="0">
                          <a:solidFill>
                            <a:schemeClr val="tx1"/>
                          </a:solidFill>
                          <a:latin typeface="+mn-lt"/>
                          <a:ea typeface="+mn-ea"/>
                          <a:cs typeface="+mn-cs"/>
                        </a:rPr>
                        <a:t>See of to Mr. </a:t>
                      </a:r>
                      <a:r>
                        <a:rPr lang="en-US" sz="1800" b="0" kern="1200" dirty="0" err="1" smtClean="0">
                          <a:solidFill>
                            <a:schemeClr val="tx1"/>
                          </a:solidFill>
                          <a:latin typeface="+mn-lt"/>
                          <a:ea typeface="+mn-ea"/>
                          <a:cs typeface="+mn-cs"/>
                        </a:rPr>
                        <a:t>Sudam</a:t>
                      </a:r>
                      <a:r>
                        <a:rPr lang="en-US" sz="1800" b="0" kern="1200" dirty="0" smtClean="0">
                          <a:solidFill>
                            <a:schemeClr val="tx1"/>
                          </a:solidFill>
                          <a:latin typeface="+mn-lt"/>
                          <a:ea typeface="+mn-ea"/>
                          <a:cs typeface="+mn-cs"/>
                        </a:rPr>
                        <a:t> Mali (at center in white shirt)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800" b="0" kern="1200" dirty="0" smtClean="0">
                        <a:solidFill>
                          <a:schemeClr val="tx1"/>
                        </a:solidFill>
                        <a:latin typeface="+mn-lt"/>
                        <a:ea typeface="+mn-ea"/>
                        <a:cs typeface="+mn-cs"/>
                      </a:endParaRP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Photo4:  </a:t>
                      </a:r>
                      <a:r>
                        <a:rPr lang="en-US" b="0" dirty="0" smtClean="0"/>
                        <a:t>See of to Mr. Ketan </a:t>
                      </a:r>
                      <a:r>
                        <a:rPr lang="en-US" b="0" dirty="0" err="1" smtClean="0"/>
                        <a:t>Ahuja</a:t>
                      </a:r>
                      <a:r>
                        <a:rPr lang="en-US" b="0" dirty="0" smtClean="0"/>
                        <a:t> (at center in black </a:t>
                      </a:r>
                      <a:r>
                        <a:rPr lang="en-US" b="0" dirty="0" err="1" smtClean="0"/>
                        <a:t>TShirt</a:t>
                      </a:r>
                      <a:r>
                        <a:rPr lang="en-US" b="0" dirty="0" smtClean="0"/>
                        <a:t>)</a:t>
                      </a:r>
                    </a:p>
                  </a:txBody>
                  <a:tcPr/>
                </a:tc>
              </a:tr>
            </a:tbl>
          </a:graphicData>
        </a:graphic>
      </p:graphicFrame>
      <p:pic>
        <p:nvPicPr>
          <p:cNvPr id="6" name="Picture 1" descr="IMG-20180323-WA0052"/>
          <p:cNvPicPr>
            <a:picLocks noChangeAspect="1"/>
          </p:cNvPicPr>
          <p:nvPr/>
        </p:nvPicPr>
        <p:blipFill>
          <a:blip r:embed="rId4"/>
          <a:srcRect/>
          <a:stretch>
            <a:fillRect/>
          </a:stretch>
        </p:blipFill>
        <p:spPr bwMode="auto">
          <a:xfrm>
            <a:off x="381000" y="1295400"/>
            <a:ext cx="3025775" cy="2667000"/>
          </a:xfrm>
          <a:prstGeom prst="rect">
            <a:avLst/>
          </a:prstGeom>
          <a:noFill/>
          <a:ln w="38100" cap="sq">
            <a:solidFill>
              <a:srgbClr val="000000"/>
            </a:solidFill>
            <a:miter lim="800000"/>
            <a:headEnd/>
            <a:tailEnd/>
          </a:ln>
          <a:effectLst>
            <a:outerShdw dist="38100" dir="2700000" algn="tl" rotWithShape="0">
              <a:srgbClr val="000000">
                <a:alpha val="42999"/>
              </a:srgbClr>
            </a:outerShdw>
          </a:effectLst>
        </p:spPr>
      </p:pic>
      <p:pic>
        <p:nvPicPr>
          <p:cNvPr id="3" name="Picture 2" descr="20180323_165448"/>
          <p:cNvPicPr>
            <a:picLocks noChangeAspect="1"/>
          </p:cNvPicPr>
          <p:nvPr/>
        </p:nvPicPr>
        <p:blipFill>
          <a:blip r:embed="rId5"/>
          <a:srcRect/>
          <a:stretch>
            <a:fillRect/>
          </a:stretch>
        </p:blipFill>
        <p:spPr bwMode="auto">
          <a:xfrm>
            <a:off x="3505200" y="1295400"/>
            <a:ext cx="3027363" cy="2667000"/>
          </a:xfrm>
          <a:prstGeom prst="rect">
            <a:avLst/>
          </a:prstGeom>
          <a:noFill/>
          <a:ln w="38100" cap="sq">
            <a:solidFill>
              <a:srgbClr val="000000"/>
            </a:solidFill>
            <a:miter lim="800000"/>
            <a:headEnd/>
            <a:tailEnd/>
          </a:ln>
          <a:effectLst>
            <a:outerShdw dist="38100" dir="2700000" algn="tl" rotWithShape="0">
              <a:srgbClr val="000000">
                <a:alpha val="42999"/>
              </a:srgbClr>
            </a:outerShdw>
          </a:effectLst>
        </p:spPr>
      </p:pic>
      <p:pic>
        <p:nvPicPr>
          <p:cNvPr id="5" name="Picture 5" descr="IMG-20180323-WA0045"/>
          <p:cNvPicPr>
            <a:picLocks noChangeAspect="1"/>
          </p:cNvPicPr>
          <p:nvPr/>
        </p:nvPicPr>
        <p:blipFill>
          <a:blip r:embed="rId6"/>
          <a:srcRect/>
          <a:stretch>
            <a:fillRect/>
          </a:stretch>
        </p:blipFill>
        <p:spPr bwMode="auto">
          <a:xfrm>
            <a:off x="381000" y="4876800"/>
            <a:ext cx="3025775" cy="2590800"/>
          </a:xfrm>
          <a:prstGeom prst="rect">
            <a:avLst/>
          </a:prstGeom>
          <a:noFill/>
          <a:ln w="38100" cap="sq">
            <a:solidFill>
              <a:srgbClr val="000000"/>
            </a:solidFill>
            <a:miter lim="800000"/>
            <a:headEnd/>
            <a:tailEnd/>
          </a:ln>
          <a:effectLst>
            <a:outerShdw dist="38100" dir="2700000" algn="tl" rotWithShape="0">
              <a:srgbClr val="000000">
                <a:alpha val="42999"/>
              </a:srgbClr>
            </a:outerShdw>
          </a:effectLst>
        </p:spPr>
      </p:pic>
      <p:pic>
        <p:nvPicPr>
          <p:cNvPr id="4" name="Picture 4" descr="IMG-20180323-WA0046"/>
          <p:cNvPicPr>
            <a:picLocks noChangeAspect="1"/>
          </p:cNvPicPr>
          <p:nvPr/>
        </p:nvPicPr>
        <p:blipFill>
          <a:blip r:embed="rId7"/>
          <a:srcRect/>
          <a:stretch>
            <a:fillRect/>
          </a:stretch>
        </p:blipFill>
        <p:spPr bwMode="auto">
          <a:xfrm>
            <a:off x="3505200" y="4886325"/>
            <a:ext cx="3035300" cy="2581275"/>
          </a:xfrm>
          <a:prstGeom prst="rect">
            <a:avLst/>
          </a:prstGeom>
          <a:noFill/>
          <a:ln w="38100" cap="sq">
            <a:solidFill>
              <a:srgbClr val="000000"/>
            </a:solidFill>
            <a:miter lim="800000"/>
            <a:headEnd/>
            <a:tailEnd/>
          </a:ln>
          <a:effectLst>
            <a:outerShdw dist="38100" dir="2700000" algn="tl" rotWithShape="0">
              <a:srgbClr val="000000">
                <a:alpha val="42999"/>
              </a:srgbClr>
            </a:outerShdw>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30</a:t>
            </a:fld>
            <a:endParaRPr lang="en-US"/>
          </a:p>
        </p:txBody>
      </p:sp>
      <p:sp>
        <p:nvSpPr>
          <p:cNvPr id="10" name="Rectangle 9"/>
          <p:cNvSpPr/>
          <p:nvPr/>
        </p:nvSpPr>
        <p:spPr>
          <a:xfrm>
            <a:off x="228600" y="1115497"/>
            <a:ext cx="6400800" cy="8956298"/>
          </a:xfrm>
          <a:prstGeom prst="rect">
            <a:avLst/>
          </a:prstGeom>
        </p:spPr>
        <p:txBody>
          <a:bodyPr wrap="square">
            <a:spAutoFit/>
          </a:bodyPr>
          <a:lstStyle/>
          <a:p>
            <a:pPr algn="ctr"/>
            <a:r>
              <a:rPr lang="en-US" b="1" dirty="0" smtClean="0"/>
              <a:t>13) </a:t>
            </a:r>
            <a:r>
              <a:rPr lang="en-US" b="1" dirty="0" smtClean="0">
                <a:ea typeface="Times New Roman"/>
                <a:cs typeface="Times New Roman"/>
              </a:rPr>
              <a:t>Visit to Shri Shri Sadgurukripa  Agritech Organic Farm, Bagni </a:t>
            </a:r>
          </a:p>
          <a:p>
            <a:pPr algn="ctr">
              <a:lnSpc>
                <a:spcPct val="150000"/>
              </a:lnSpc>
            </a:pPr>
            <a:r>
              <a:rPr lang="en-US" b="1" dirty="0" smtClean="0"/>
              <a:t>SUMMARY</a:t>
            </a:r>
          </a:p>
          <a:p>
            <a:pPr algn="just">
              <a:lnSpc>
                <a:spcPct val="150000"/>
              </a:lnSpc>
            </a:pPr>
            <a:r>
              <a:rPr lang="en-US" dirty="0" smtClean="0">
                <a:latin typeface="Times New Roman"/>
                <a:ea typeface="Calibri"/>
              </a:rPr>
              <a:t>Prof. K. D. </a:t>
            </a:r>
            <a:r>
              <a:rPr lang="en-US" dirty="0" err="1" smtClean="0">
                <a:latin typeface="Times New Roman"/>
                <a:ea typeface="Calibri"/>
              </a:rPr>
              <a:t>Gorad</a:t>
            </a:r>
            <a:r>
              <a:rPr lang="en-US" dirty="0" smtClean="0">
                <a:latin typeface="Times New Roman"/>
                <a:ea typeface="Calibri"/>
              </a:rPr>
              <a:t> </a:t>
            </a:r>
            <a:r>
              <a:rPr lang="en-US" dirty="0" smtClean="0"/>
              <a:t>with 36 TYBSc Agri students visited to </a:t>
            </a:r>
            <a:r>
              <a:rPr lang="en-US" dirty="0" smtClean="0">
                <a:ea typeface="Times New Roman"/>
                <a:cs typeface="Times New Roman"/>
              </a:rPr>
              <a:t>Shri </a:t>
            </a:r>
            <a:r>
              <a:rPr lang="en-US" dirty="0" err="1" smtClean="0">
                <a:ea typeface="Times New Roman"/>
                <a:cs typeface="Times New Roman"/>
              </a:rPr>
              <a:t>Shri</a:t>
            </a:r>
            <a:r>
              <a:rPr lang="en-US" dirty="0" smtClean="0">
                <a:ea typeface="Times New Roman"/>
                <a:cs typeface="Times New Roman"/>
              </a:rPr>
              <a:t> Sadgurukripa  Agritech Organic Farm, Bagni </a:t>
            </a:r>
            <a:r>
              <a:rPr lang="en-US" dirty="0" smtClean="0"/>
              <a:t>under course AGRO- 3610 of SEM VI.</a:t>
            </a:r>
          </a:p>
          <a:p>
            <a:pPr algn="just">
              <a:lnSpc>
                <a:spcPct val="150000"/>
              </a:lnSpc>
            </a:pPr>
            <a:r>
              <a:rPr lang="en-US" dirty="0" smtClean="0"/>
              <a:t>The purpose of visit is to enable the students to start the Organic Farming unit on his own Farm. </a:t>
            </a:r>
            <a:r>
              <a:rPr lang="en-US" dirty="0" err="1" smtClean="0"/>
              <a:t>Kakasaheb</a:t>
            </a:r>
            <a:r>
              <a:rPr lang="en-US" dirty="0" smtClean="0"/>
              <a:t> Patil started cropping systems like 1) Organic Sugarcane+ Organic </a:t>
            </a:r>
            <a:r>
              <a:rPr lang="en-US" dirty="0" err="1" smtClean="0"/>
              <a:t>Coriender</a:t>
            </a:r>
            <a:r>
              <a:rPr lang="en-US" dirty="0" smtClean="0"/>
              <a:t> plot on his own farm. 2) Organic </a:t>
            </a:r>
            <a:r>
              <a:rPr lang="en-US" dirty="0" err="1" smtClean="0"/>
              <a:t>Pomegranet</a:t>
            </a:r>
            <a:r>
              <a:rPr lang="en-US" dirty="0" smtClean="0"/>
              <a:t>+ Organic ginger.3) Organic Groundnut+ Organic Coriender.4) Organic Cucumber+ Organic Cowpea.5) Sole Cropping of Organic Pre Seasonal Sugarcane 6) Organic </a:t>
            </a:r>
            <a:r>
              <a:rPr lang="en-US" dirty="0" err="1" smtClean="0"/>
              <a:t>Pomegranet</a:t>
            </a:r>
            <a:r>
              <a:rPr lang="en-US" dirty="0" smtClean="0"/>
              <a:t> + Organic Onion. They Gave Information  Regarding application of organic manures and fertilizers , like well decomposed farm yard manure, green manure, </a:t>
            </a:r>
            <a:r>
              <a:rPr lang="en-US" dirty="0" err="1" smtClean="0"/>
              <a:t>vermicompost</a:t>
            </a:r>
            <a:r>
              <a:rPr lang="en-US" dirty="0" smtClean="0"/>
              <a:t>, crop residues and incorporation of weeds In the field before flowering stage. and also they gave information regarding preparation of </a:t>
            </a:r>
            <a:r>
              <a:rPr lang="en-US" dirty="0" err="1" smtClean="0"/>
              <a:t>vermicompost</a:t>
            </a:r>
            <a:r>
              <a:rPr lang="en-US" dirty="0" smtClean="0"/>
              <a:t>, preparation of </a:t>
            </a:r>
            <a:r>
              <a:rPr lang="en-US" dirty="0" err="1" smtClean="0"/>
              <a:t>jivamrit</a:t>
            </a:r>
            <a:r>
              <a:rPr lang="en-US" dirty="0" smtClean="0"/>
              <a:t> , preparation of </a:t>
            </a:r>
            <a:r>
              <a:rPr lang="en-US" dirty="0" err="1" smtClean="0"/>
              <a:t>dashparni</a:t>
            </a:r>
            <a:r>
              <a:rPr lang="en-US" dirty="0" smtClean="0"/>
              <a:t> ark, preparation of organic pesticides from leaves of papaya and leaves of custard apple.</a:t>
            </a:r>
          </a:p>
          <a:p>
            <a:pPr algn="just">
              <a:lnSpc>
                <a:spcPct val="150000"/>
              </a:lnSpc>
            </a:pPr>
            <a:endParaRPr lang="en-US" dirty="0" smtClean="0"/>
          </a:p>
          <a:p>
            <a:pPr algn="just">
              <a:lnSpc>
                <a:spcPct val="150000"/>
              </a:lnSpc>
            </a:pPr>
            <a:endParaRPr lang="en-US"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31</a:t>
            </a:fld>
            <a:endParaRPr lang="en-US"/>
          </a:p>
        </p:txBody>
      </p:sp>
      <p:graphicFrame>
        <p:nvGraphicFramePr>
          <p:cNvPr id="14" name="Table 13"/>
          <p:cNvGraphicFramePr>
            <a:graphicFrameLocks noGrp="1"/>
          </p:cNvGraphicFramePr>
          <p:nvPr/>
        </p:nvGraphicFramePr>
        <p:xfrm>
          <a:off x="304800" y="1219200"/>
          <a:ext cx="6324600" cy="7010400"/>
        </p:xfrm>
        <a:graphic>
          <a:graphicData uri="http://schemas.openxmlformats.org/drawingml/2006/table">
            <a:tbl>
              <a:tblPr firstRow="1" bandRow="1">
                <a:tableStyleId>{5940675A-B579-460E-94D1-54222C63F5DA}</a:tableStyleId>
              </a:tblPr>
              <a:tblGrid>
                <a:gridCol w="3162300"/>
                <a:gridCol w="3162300"/>
              </a:tblGrid>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Photo1: </a:t>
                      </a:r>
                      <a:r>
                        <a:rPr lang="en-US" sz="1600" b="0" kern="1200" dirty="0" err="1" smtClean="0">
                          <a:solidFill>
                            <a:schemeClr val="tx1"/>
                          </a:solidFill>
                          <a:latin typeface="+mn-lt"/>
                          <a:ea typeface="+mn-ea"/>
                          <a:cs typeface="+mn-cs"/>
                        </a:rPr>
                        <a:t>RSole</a:t>
                      </a:r>
                      <a:r>
                        <a:rPr lang="en-US" sz="1600" b="0" kern="1200" dirty="0" smtClean="0">
                          <a:solidFill>
                            <a:schemeClr val="tx1"/>
                          </a:solidFill>
                          <a:latin typeface="+mn-lt"/>
                          <a:ea typeface="+mn-ea"/>
                          <a:cs typeface="+mn-cs"/>
                        </a:rPr>
                        <a:t> Cropping of Organic Sugarcane</a:t>
                      </a: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Photo2:</a:t>
                      </a:r>
                      <a:r>
                        <a:rPr lang="en-US" b="1" baseline="0" dirty="0" smtClean="0"/>
                        <a:t> </a:t>
                      </a:r>
                      <a:r>
                        <a:rPr lang="en-US" sz="1800" kern="1200" dirty="0" smtClean="0">
                          <a:solidFill>
                            <a:schemeClr val="tx1"/>
                          </a:solidFill>
                          <a:latin typeface="+mn-lt"/>
                          <a:ea typeface="+mn-ea"/>
                          <a:cs typeface="+mn-cs"/>
                        </a:rPr>
                        <a:t>Organic Sugarcane + Organic </a:t>
                      </a:r>
                      <a:r>
                        <a:rPr lang="en-US" sz="1800" kern="1200" dirty="0" err="1" smtClean="0">
                          <a:solidFill>
                            <a:schemeClr val="tx1"/>
                          </a:solidFill>
                          <a:latin typeface="+mn-lt"/>
                          <a:ea typeface="+mn-ea"/>
                          <a:cs typeface="+mn-cs"/>
                        </a:rPr>
                        <a:t>Coriender</a:t>
                      </a:r>
                      <a:endParaRPr lang="en-US" b="0" baseline="0" dirty="0" smtClean="0"/>
                    </a:p>
                  </a:txBody>
                  <a:tcPr/>
                </a:tc>
              </a:tr>
              <a:tr h="35052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Photo3: </a:t>
                      </a:r>
                      <a:r>
                        <a:rPr lang="en-US" sz="1800" kern="1200" dirty="0" smtClean="0">
                          <a:solidFill>
                            <a:schemeClr val="tx1"/>
                          </a:solidFill>
                          <a:latin typeface="+mn-lt"/>
                          <a:ea typeface="+mn-ea"/>
                          <a:cs typeface="+mn-cs"/>
                        </a:rPr>
                        <a:t>Organic  </a:t>
                      </a:r>
                      <a:r>
                        <a:rPr lang="en-US" sz="1800" kern="1200" dirty="0" err="1" smtClean="0">
                          <a:solidFill>
                            <a:schemeClr val="tx1"/>
                          </a:solidFill>
                          <a:latin typeface="+mn-lt"/>
                          <a:ea typeface="+mn-ea"/>
                          <a:cs typeface="+mn-cs"/>
                        </a:rPr>
                        <a:t>Ridgeguard</a:t>
                      </a:r>
                      <a:endParaRPr lang="en-US" sz="1800" kern="1200" dirty="0" smtClean="0">
                        <a:solidFill>
                          <a:schemeClr val="tx1"/>
                        </a:solidFill>
                        <a:latin typeface="+mn-lt"/>
                        <a:ea typeface="+mn-ea"/>
                        <a:cs typeface="+mn-cs"/>
                      </a:endParaRPr>
                    </a:p>
                  </a:txBody>
                  <a:tcPr/>
                </a:tc>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Photo4:</a:t>
                      </a:r>
                      <a:r>
                        <a:rPr lang="en-US" sz="1800" kern="1200" dirty="0" smtClean="0">
                          <a:solidFill>
                            <a:schemeClr val="tx1"/>
                          </a:solidFill>
                          <a:latin typeface="+mn-lt"/>
                          <a:ea typeface="+mn-ea"/>
                          <a:cs typeface="+mn-cs"/>
                        </a:rPr>
                        <a:t>Organic  Groundnut +Organic Cowpea</a:t>
                      </a:r>
                    </a:p>
                  </a:txBody>
                  <a:tcPr/>
                </a:tc>
              </a:tr>
            </a:tbl>
          </a:graphicData>
        </a:graphic>
      </p:graphicFrame>
      <p:pic>
        <p:nvPicPr>
          <p:cNvPr id="16" name="Picture 15" descr="E:\VISIT\20180323_115300 (1).jpg"/>
          <p:cNvPicPr/>
          <p:nvPr/>
        </p:nvPicPr>
        <p:blipFill>
          <a:blip r:embed="rId4" cstate="print"/>
          <a:srcRect/>
          <a:stretch>
            <a:fillRect/>
          </a:stretch>
        </p:blipFill>
        <p:spPr bwMode="auto">
          <a:xfrm>
            <a:off x="381000" y="1295400"/>
            <a:ext cx="3048000" cy="2590800"/>
          </a:xfrm>
          <a:prstGeom prst="rect">
            <a:avLst/>
          </a:prstGeom>
          <a:ln w="3175" cap="sq" cmpd="thickThin">
            <a:solidFill>
              <a:srgbClr val="000000"/>
            </a:solidFill>
            <a:prstDash val="solid"/>
            <a:miter lim="800000"/>
          </a:ln>
          <a:effectLst>
            <a:innerShdw blurRad="76200">
              <a:srgbClr val="000000"/>
            </a:innerShdw>
          </a:effectLst>
        </p:spPr>
      </p:pic>
      <p:pic>
        <p:nvPicPr>
          <p:cNvPr id="17" name="Picture 16" descr="E:\VISIT\20180323_114638.jpg"/>
          <p:cNvPicPr/>
          <p:nvPr/>
        </p:nvPicPr>
        <p:blipFill>
          <a:blip r:embed="rId5" cstate="print"/>
          <a:srcRect/>
          <a:stretch>
            <a:fillRect/>
          </a:stretch>
        </p:blipFill>
        <p:spPr bwMode="auto">
          <a:xfrm>
            <a:off x="3505200" y="1295400"/>
            <a:ext cx="3124200" cy="2590800"/>
          </a:xfrm>
          <a:prstGeom prst="rect">
            <a:avLst/>
          </a:prstGeom>
          <a:ln w="3175" cap="sq">
            <a:solidFill>
              <a:srgbClr val="000000"/>
            </a:solidFill>
            <a:prstDash val="solid"/>
            <a:miter lim="800000"/>
          </a:ln>
          <a:effectLst>
            <a:outerShdw blurRad="50800" dist="38100" dir="2700000" algn="tl" rotWithShape="0">
              <a:srgbClr val="000000">
                <a:alpha val="43000"/>
              </a:srgbClr>
            </a:outerShdw>
          </a:effectLst>
        </p:spPr>
      </p:pic>
      <p:pic>
        <p:nvPicPr>
          <p:cNvPr id="18" name="Picture 17" descr="E:\VISIT\20180323_121930.jpg"/>
          <p:cNvPicPr/>
          <p:nvPr/>
        </p:nvPicPr>
        <p:blipFill>
          <a:blip r:embed="rId6" cstate="print"/>
          <a:srcRect/>
          <a:stretch>
            <a:fillRect/>
          </a:stretch>
        </p:blipFill>
        <p:spPr bwMode="auto">
          <a:xfrm>
            <a:off x="381000" y="4800600"/>
            <a:ext cx="3048000" cy="2667000"/>
          </a:xfrm>
          <a:prstGeom prst="rect">
            <a:avLst/>
          </a:prstGeom>
          <a:noFill/>
          <a:ln w="3175">
            <a:solidFill>
              <a:schemeClr val="tx1"/>
            </a:solidFill>
            <a:miter lim="800000"/>
            <a:headEnd/>
            <a:tailEnd/>
          </a:ln>
        </p:spPr>
      </p:pic>
      <p:pic>
        <p:nvPicPr>
          <p:cNvPr id="19" name="Picture 18" descr="E:\VISIT\20180323_122402.jpg"/>
          <p:cNvPicPr/>
          <p:nvPr/>
        </p:nvPicPr>
        <p:blipFill>
          <a:blip r:embed="rId7" cstate="print"/>
          <a:srcRect/>
          <a:stretch>
            <a:fillRect/>
          </a:stretch>
        </p:blipFill>
        <p:spPr bwMode="auto">
          <a:xfrm>
            <a:off x="3505200" y="4800600"/>
            <a:ext cx="3048000" cy="2667000"/>
          </a:xfrm>
          <a:prstGeom prst="rect">
            <a:avLst/>
          </a:prstGeom>
          <a:noFill/>
          <a:ln w="3175">
            <a:solidFill>
              <a:schemeClr val="tx1"/>
            </a:solid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a:t>
            </a:r>
            <a:r>
              <a:rPr lang="en-US" sz="1200" b="1" dirty="0" smtClean="0">
                <a:solidFill>
                  <a:schemeClr val="bg1"/>
                </a:solidFill>
                <a:latin typeface="Trebuchet MS" pitchFamily="34" charset="0"/>
              </a:rPr>
              <a:t>2017-18</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32</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6200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lgn="ctr"/>
                      <a:r>
                        <a:rPr lang="en-US" sz="2400" b="1" kern="1200" dirty="0" smtClean="0">
                          <a:solidFill>
                            <a:schemeClr val="tx1"/>
                          </a:solidFill>
                          <a:latin typeface="+mn-lt"/>
                          <a:ea typeface="+mn-ea"/>
                          <a:cs typeface="+mn-cs"/>
                        </a:rPr>
                        <a:t>Summary of Students</a:t>
                      </a:r>
                      <a:r>
                        <a:rPr lang="en-US" sz="2400" b="1" kern="1200" baseline="0" dirty="0" smtClean="0">
                          <a:solidFill>
                            <a:schemeClr val="tx1"/>
                          </a:solidFill>
                          <a:latin typeface="+mn-lt"/>
                          <a:ea typeface="+mn-ea"/>
                          <a:cs typeface="+mn-cs"/>
                        </a:rPr>
                        <a:t> Exposure Visit</a:t>
                      </a:r>
                    </a:p>
                    <a:p>
                      <a:pPr marL="682625" indent="-682625" algn="ctr"/>
                      <a:r>
                        <a:rPr lang="en-US" sz="2400" b="1" kern="1200" baseline="0" dirty="0" smtClean="0">
                          <a:solidFill>
                            <a:schemeClr val="tx1"/>
                          </a:solidFill>
                          <a:latin typeface="+mn-lt"/>
                          <a:ea typeface="+mn-ea"/>
                          <a:cs typeface="+mn-cs"/>
                        </a:rPr>
                        <a:t> </a:t>
                      </a:r>
                      <a:r>
                        <a:rPr lang="en-US" sz="2400" b="1" kern="1200" baseline="0" dirty="0" smtClean="0">
                          <a:solidFill>
                            <a:schemeClr val="tx1"/>
                          </a:solidFill>
                          <a:latin typeface="+mn-lt"/>
                          <a:ea typeface="+mn-ea"/>
                          <a:cs typeface="+mn-cs"/>
                        </a:rPr>
                        <a:t>2017-18</a:t>
                      </a:r>
                      <a:endParaRPr lang="en-US" sz="2400" b="1" kern="1200" baseline="0" dirty="0" smtClean="0">
                        <a:solidFill>
                          <a:schemeClr val="tx1"/>
                        </a:solidFill>
                        <a:latin typeface="+mn-lt"/>
                        <a:ea typeface="+mn-ea"/>
                        <a:cs typeface="+mn-cs"/>
                      </a:endParaRPr>
                    </a:p>
                    <a:p>
                      <a:pPr marL="682625" indent="-682625" algn="ctr"/>
                      <a:endParaRPr lang="en-US" sz="2400" b="1" kern="1200" baseline="0" dirty="0" smtClean="0">
                        <a:solidFill>
                          <a:schemeClr val="tx1"/>
                        </a:solidFill>
                        <a:latin typeface="+mn-lt"/>
                        <a:ea typeface="+mn-ea"/>
                        <a:cs typeface="+mn-cs"/>
                      </a:endParaRPr>
                    </a:p>
                    <a:p>
                      <a:pPr marL="682625" indent="-682625" algn="ctr"/>
                      <a:endParaRPr lang="en-US" sz="2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dirty="0" smtClean="0"/>
                        <a:t>In-charge Exposure                Academics Incharge                   Principal</a:t>
                      </a:r>
                    </a:p>
                    <a:p>
                      <a:r>
                        <a:rPr lang="en-US" dirty="0" smtClean="0"/>
                        <a:t>            Visit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graphicFrame>
        <p:nvGraphicFramePr>
          <p:cNvPr id="17" name="Table 16"/>
          <p:cNvGraphicFramePr>
            <a:graphicFrameLocks noGrp="1"/>
          </p:cNvGraphicFramePr>
          <p:nvPr/>
        </p:nvGraphicFramePr>
        <p:xfrm>
          <a:off x="1676400" y="1828800"/>
          <a:ext cx="3581400" cy="4206240"/>
        </p:xfrm>
        <a:graphic>
          <a:graphicData uri="http://schemas.openxmlformats.org/drawingml/2006/table">
            <a:tbl>
              <a:tblPr firstRow="1" bandRow="1">
                <a:tableStyleId>{5940675A-B579-460E-94D1-54222C63F5DA}</a:tableStyleId>
              </a:tblPr>
              <a:tblGrid>
                <a:gridCol w="533400"/>
                <a:gridCol w="1219200"/>
                <a:gridCol w="1828800"/>
              </a:tblGrid>
              <a:tr h="914400">
                <a:tc>
                  <a:txBody>
                    <a:bodyPr/>
                    <a:lstStyle/>
                    <a:p>
                      <a:pPr algn="ctr"/>
                      <a:endParaRPr lang="en-US" b="1" dirty="0" smtClean="0"/>
                    </a:p>
                    <a:p>
                      <a:pPr algn="ctr"/>
                      <a:r>
                        <a:rPr lang="en-US" b="1" dirty="0" smtClean="0"/>
                        <a:t>Sr. No.</a:t>
                      </a:r>
                      <a:endParaRPr lang="en-US" b="1" dirty="0"/>
                    </a:p>
                  </a:txBody>
                  <a:tcPr/>
                </a:tc>
                <a:tc>
                  <a:txBody>
                    <a:bodyPr/>
                    <a:lstStyle/>
                    <a:p>
                      <a:pPr algn="ctr"/>
                      <a:endParaRPr lang="en-US" b="1" dirty="0" smtClean="0"/>
                    </a:p>
                    <a:p>
                      <a:pPr algn="ctr"/>
                      <a:r>
                        <a:rPr lang="en-US" b="1" dirty="0" smtClean="0"/>
                        <a:t>Semester</a:t>
                      </a:r>
                      <a:endParaRPr lang="en-US" b="1" dirty="0"/>
                    </a:p>
                  </a:txBody>
                  <a:tcPr/>
                </a:tc>
                <a:tc>
                  <a:txBody>
                    <a:bodyPr/>
                    <a:lstStyle/>
                    <a:p>
                      <a:pPr algn="ctr"/>
                      <a:endParaRPr lang="en-US" b="1" dirty="0" smtClean="0"/>
                    </a:p>
                    <a:p>
                      <a:pPr algn="ctr"/>
                      <a:r>
                        <a:rPr lang="en-US" b="1" dirty="0" smtClean="0"/>
                        <a:t>No. of Visits</a:t>
                      </a:r>
                      <a:endParaRPr lang="en-US" b="1" dirty="0"/>
                    </a:p>
                  </a:txBody>
                  <a:tcPr/>
                </a:tc>
              </a:tr>
              <a:tr h="361950">
                <a:tc>
                  <a:txBody>
                    <a:bodyPr/>
                    <a:lstStyle/>
                    <a:p>
                      <a:pPr algn="ctr"/>
                      <a:r>
                        <a:rPr lang="en-US" b="1" dirty="0" smtClean="0"/>
                        <a:t>1</a:t>
                      </a:r>
                      <a:endParaRPr lang="en-US" b="1" dirty="0"/>
                    </a:p>
                  </a:txBody>
                  <a:tcPr/>
                </a:tc>
                <a:tc>
                  <a:txBody>
                    <a:bodyPr/>
                    <a:lstStyle/>
                    <a:p>
                      <a:pPr algn="ctr"/>
                      <a:r>
                        <a:rPr lang="en-US" b="1" dirty="0" smtClean="0"/>
                        <a:t>I</a:t>
                      </a:r>
                      <a:endParaRPr lang="en-US" b="1" dirty="0"/>
                    </a:p>
                  </a:txBody>
                  <a:tcPr/>
                </a:tc>
                <a:tc>
                  <a:txBody>
                    <a:bodyPr/>
                    <a:lstStyle/>
                    <a:p>
                      <a:pPr algn="ctr"/>
                      <a:r>
                        <a:rPr lang="en-US" b="1" dirty="0" smtClean="0"/>
                        <a:t>00</a:t>
                      </a:r>
                      <a:endParaRPr lang="en-US" b="1" dirty="0"/>
                    </a:p>
                  </a:txBody>
                  <a:tcPr/>
                </a:tc>
              </a:tr>
              <a:tr h="361950">
                <a:tc>
                  <a:txBody>
                    <a:bodyPr/>
                    <a:lstStyle/>
                    <a:p>
                      <a:pPr algn="ctr"/>
                      <a:r>
                        <a:rPr lang="en-US" b="1" dirty="0" smtClean="0"/>
                        <a:t>2</a:t>
                      </a:r>
                      <a:endParaRPr lang="en-US" b="1" dirty="0"/>
                    </a:p>
                  </a:txBody>
                  <a:tcPr/>
                </a:tc>
                <a:tc>
                  <a:txBody>
                    <a:bodyPr/>
                    <a:lstStyle/>
                    <a:p>
                      <a:pPr algn="ctr"/>
                      <a:r>
                        <a:rPr lang="en-US" b="1" dirty="0" smtClean="0"/>
                        <a:t>II</a:t>
                      </a:r>
                      <a:endParaRPr lang="en-US" b="1" dirty="0"/>
                    </a:p>
                  </a:txBody>
                  <a:tcPr/>
                </a:tc>
                <a:tc>
                  <a:txBody>
                    <a:bodyPr/>
                    <a:lstStyle/>
                    <a:p>
                      <a:pPr algn="ctr"/>
                      <a:r>
                        <a:rPr lang="en-US" b="1" dirty="0" smtClean="0"/>
                        <a:t>00</a:t>
                      </a:r>
                      <a:endParaRPr lang="en-US" b="1" dirty="0"/>
                    </a:p>
                  </a:txBody>
                  <a:tcPr/>
                </a:tc>
              </a:tr>
              <a:tr h="361950">
                <a:tc>
                  <a:txBody>
                    <a:bodyPr/>
                    <a:lstStyle/>
                    <a:p>
                      <a:pPr algn="ctr"/>
                      <a:r>
                        <a:rPr lang="en-US" b="1" dirty="0" smtClean="0"/>
                        <a:t>3</a:t>
                      </a:r>
                      <a:endParaRPr lang="en-US" b="1" dirty="0"/>
                    </a:p>
                  </a:txBody>
                  <a:tcPr/>
                </a:tc>
                <a:tc>
                  <a:txBody>
                    <a:bodyPr/>
                    <a:lstStyle/>
                    <a:p>
                      <a:pPr algn="ctr"/>
                      <a:r>
                        <a:rPr lang="en-US" b="1" dirty="0" smtClean="0"/>
                        <a:t>III</a:t>
                      </a:r>
                      <a:endParaRPr lang="en-US" b="1" dirty="0"/>
                    </a:p>
                  </a:txBody>
                  <a:tcPr/>
                </a:tc>
                <a:tc>
                  <a:txBody>
                    <a:bodyPr/>
                    <a:lstStyle/>
                    <a:p>
                      <a:pPr algn="ctr"/>
                      <a:r>
                        <a:rPr lang="en-US" b="1" dirty="0" smtClean="0"/>
                        <a:t>00</a:t>
                      </a:r>
                      <a:endParaRPr lang="en-US" b="1" dirty="0"/>
                    </a:p>
                  </a:txBody>
                  <a:tcPr/>
                </a:tc>
              </a:tr>
              <a:tr h="361950">
                <a:tc>
                  <a:txBody>
                    <a:bodyPr/>
                    <a:lstStyle/>
                    <a:p>
                      <a:pPr algn="ctr"/>
                      <a:r>
                        <a:rPr lang="en-US" b="1" dirty="0" smtClean="0"/>
                        <a:t>4</a:t>
                      </a:r>
                      <a:endParaRPr lang="en-US" b="1" dirty="0"/>
                    </a:p>
                  </a:txBody>
                  <a:tcPr/>
                </a:tc>
                <a:tc>
                  <a:txBody>
                    <a:bodyPr/>
                    <a:lstStyle/>
                    <a:p>
                      <a:pPr algn="ctr"/>
                      <a:r>
                        <a:rPr lang="en-US" b="1" dirty="0" smtClean="0"/>
                        <a:t>IV</a:t>
                      </a:r>
                      <a:endParaRPr lang="en-US" b="1" dirty="0"/>
                    </a:p>
                  </a:txBody>
                  <a:tcPr/>
                </a:tc>
                <a:tc>
                  <a:txBody>
                    <a:bodyPr/>
                    <a:lstStyle/>
                    <a:p>
                      <a:pPr algn="ctr"/>
                      <a:r>
                        <a:rPr lang="en-US" b="1" dirty="0" smtClean="0"/>
                        <a:t>02</a:t>
                      </a:r>
                      <a:endParaRPr lang="en-US" b="1" dirty="0"/>
                    </a:p>
                  </a:txBody>
                  <a:tcPr/>
                </a:tc>
              </a:tr>
              <a:tr h="361950">
                <a:tc>
                  <a:txBody>
                    <a:bodyPr/>
                    <a:lstStyle/>
                    <a:p>
                      <a:pPr algn="ctr"/>
                      <a:r>
                        <a:rPr lang="en-US" b="1" dirty="0" smtClean="0"/>
                        <a:t>5</a:t>
                      </a:r>
                      <a:endParaRPr lang="en-US" b="1" dirty="0"/>
                    </a:p>
                  </a:txBody>
                  <a:tcPr/>
                </a:tc>
                <a:tc>
                  <a:txBody>
                    <a:bodyPr/>
                    <a:lstStyle/>
                    <a:p>
                      <a:pPr algn="ctr"/>
                      <a:r>
                        <a:rPr lang="en-US" b="1" dirty="0" smtClean="0"/>
                        <a:t>V</a:t>
                      </a:r>
                      <a:endParaRPr lang="en-US" b="1" dirty="0"/>
                    </a:p>
                  </a:txBody>
                  <a:tcPr/>
                </a:tc>
                <a:tc>
                  <a:txBody>
                    <a:bodyPr/>
                    <a:lstStyle/>
                    <a:p>
                      <a:pPr algn="ctr"/>
                      <a:r>
                        <a:rPr lang="en-US" b="1" dirty="0" smtClean="0"/>
                        <a:t>04</a:t>
                      </a:r>
                      <a:endParaRPr lang="en-US" b="1" dirty="0"/>
                    </a:p>
                  </a:txBody>
                  <a:tcPr/>
                </a:tc>
              </a:tr>
              <a:tr h="361950">
                <a:tc>
                  <a:txBody>
                    <a:bodyPr/>
                    <a:lstStyle/>
                    <a:p>
                      <a:pPr algn="ctr"/>
                      <a:r>
                        <a:rPr lang="en-US" b="1" dirty="0" smtClean="0"/>
                        <a:t>6</a:t>
                      </a:r>
                      <a:endParaRPr lang="en-US" b="1" dirty="0"/>
                    </a:p>
                  </a:txBody>
                  <a:tcPr/>
                </a:tc>
                <a:tc>
                  <a:txBody>
                    <a:bodyPr/>
                    <a:lstStyle/>
                    <a:p>
                      <a:pPr algn="ctr"/>
                      <a:r>
                        <a:rPr lang="en-US" b="1" dirty="0" smtClean="0"/>
                        <a:t>VI</a:t>
                      </a:r>
                      <a:endParaRPr lang="en-US" b="1" dirty="0"/>
                    </a:p>
                  </a:txBody>
                  <a:tcPr/>
                </a:tc>
                <a:tc>
                  <a:txBody>
                    <a:bodyPr/>
                    <a:lstStyle/>
                    <a:p>
                      <a:pPr algn="ctr"/>
                      <a:r>
                        <a:rPr lang="en-US" b="1" dirty="0" smtClean="0"/>
                        <a:t>06</a:t>
                      </a:r>
                      <a:endParaRPr lang="en-US" b="1" dirty="0"/>
                    </a:p>
                  </a:txBody>
                  <a:tcPr/>
                </a:tc>
              </a:tr>
              <a:tr h="361950">
                <a:tc>
                  <a:txBody>
                    <a:bodyPr/>
                    <a:lstStyle/>
                    <a:p>
                      <a:pPr algn="ctr"/>
                      <a:r>
                        <a:rPr lang="en-US" b="1" dirty="0" smtClean="0"/>
                        <a:t>7</a:t>
                      </a:r>
                      <a:endParaRPr lang="en-US" b="1" dirty="0"/>
                    </a:p>
                  </a:txBody>
                  <a:tcPr/>
                </a:tc>
                <a:tc>
                  <a:txBody>
                    <a:bodyPr/>
                    <a:lstStyle/>
                    <a:p>
                      <a:pPr algn="ctr"/>
                      <a:r>
                        <a:rPr lang="en-US" b="1" dirty="0" smtClean="0"/>
                        <a:t>VII</a:t>
                      </a:r>
                      <a:endParaRPr lang="en-US" b="1" dirty="0"/>
                    </a:p>
                  </a:txBody>
                  <a:tcPr/>
                </a:tc>
                <a:tc>
                  <a:txBody>
                    <a:bodyPr/>
                    <a:lstStyle/>
                    <a:p>
                      <a:pPr algn="ctr"/>
                      <a:r>
                        <a:rPr lang="en-US" b="1" dirty="0" smtClean="0"/>
                        <a:t>00</a:t>
                      </a:r>
                      <a:endParaRPr lang="en-US" b="1" dirty="0"/>
                    </a:p>
                  </a:txBody>
                  <a:tcPr/>
                </a:tc>
              </a:tr>
              <a:tr h="361950">
                <a:tc>
                  <a:txBody>
                    <a:bodyPr/>
                    <a:lstStyle/>
                    <a:p>
                      <a:pPr algn="ctr"/>
                      <a:r>
                        <a:rPr lang="en-US" b="1" dirty="0" smtClean="0"/>
                        <a:t>8</a:t>
                      </a:r>
                      <a:endParaRPr lang="en-US" b="1" dirty="0"/>
                    </a:p>
                  </a:txBody>
                  <a:tcPr/>
                </a:tc>
                <a:tc>
                  <a:txBody>
                    <a:bodyPr/>
                    <a:lstStyle/>
                    <a:p>
                      <a:pPr algn="ctr"/>
                      <a:r>
                        <a:rPr lang="en-US" b="1" dirty="0" smtClean="0"/>
                        <a:t>VIII</a:t>
                      </a:r>
                      <a:endParaRPr lang="en-US" b="1" dirty="0"/>
                    </a:p>
                  </a:txBody>
                  <a:tcPr/>
                </a:tc>
                <a:tc>
                  <a:txBody>
                    <a:bodyPr/>
                    <a:lstStyle/>
                    <a:p>
                      <a:pPr algn="ctr"/>
                      <a:r>
                        <a:rPr lang="en-US" b="1" dirty="0" smtClean="0"/>
                        <a:t>01</a:t>
                      </a:r>
                      <a:endParaRPr lang="en-US" b="1" dirty="0"/>
                    </a:p>
                  </a:txBody>
                  <a:tcPr/>
                </a:tc>
              </a:tr>
              <a:tr h="361950">
                <a:tc gridSpan="2">
                  <a:txBody>
                    <a:bodyPr/>
                    <a:lstStyle/>
                    <a:p>
                      <a:pPr algn="ctr"/>
                      <a:r>
                        <a:rPr lang="en-US" b="1" dirty="0" smtClean="0"/>
                        <a:t>Total Visits</a:t>
                      </a:r>
                      <a:endParaRPr lang="en-US" b="1" dirty="0"/>
                    </a:p>
                  </a:txBody>
                  <a:tcPr/>
                </a:tc>
                <a:tc hMerge="1">
                  <a:txBody>
                    <a:bodyPr/>
                    <a:lstStyle/>
                    <a:p>
                      <a:pPr algn="ctr"/>
                      <a:endParaRPr lang="en-US" dirty="0"/>
                    </a:p>
                  </a:txBody>
                  <a:tcPr/>
                </a:tc>
                <a:tc>
                  <a:txBody>
                    <a:bodyPr/>
                    <a:lstStyle/>
                    <a:p>
                      <a:pPr algn="ctr"/>
                      <a:r>
                        <a:rPr lang="en-US" b="1" smtClean="0"/>
                        <a:t>13</a:t>
                      </a:r>
                      <a:endParaRPr lang="en-US" b="1" dirty="0"/>
                    </a:p>
                  </a:txBody>
                  <a:tcP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2017-18</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4478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Slide Number Placeholder 14"/>
          <p:cNvSpPr>
            <a:spLocks noGrp="1"/>
          </p:cNvSpPr>
          <p:nvPr>
            <p:ph type="sldNum" sz="quarter" idx="12"/>
          </p:nvPr>
        </p:nvSpPr>
        <p:spPr>
          <a:xfrm>
            <a:off x="4914900" y="8305800"/>
            <a:ext cx="1600200" cy="486833"/>
          </a:xfrm>
        </p:spPr>
        <p:txBody>
          <a:bodyPr/>
          <a:lstStyle/>
          <a:p>
            <a:fld id="{B6F15528-21DE-4FAA-801E-634DDDAF4B2B}" type="slidenum">
              <a:rPr lang="en-US" smtClean="0"/>
              <a:pPr/>
              <a:t>33</a:t>
            </a:fld>
            <a:endParaRPr lang="en-US"/>
          </a:p>
        </p:txBody>
      </p:sp>
      <p:sp>
        <p:nvSpPr>
          <p:cNvPr id="14" name="TextBox 13"/>
          <p:cNvSpPr txBox="1"/>
          <p:nvPr/>
        </p:nvSpPr>
        <p:spPr>
          <a:xfrm>
            <a:off x="381000" y="1600200"/>
            <a:ext cx="6172200" cy="6324808"/>
          </a:xfrm>
          <a:prstGeom prst="rect">
            <a:avLst/>
          </a:prstGeom>
          <a:noFill/>
        </p:spPr>
        <p:txBody>
          <a:bodyPr wrap="square" rtlCol="0">
            <a:spAutoFit/>
          </a:bodyPr>
          <a:lstStyle/>
          <a:p>
            <a:pPr>
              <a:lnSpc>
                <a:spcPct val="150000"/>
              </a:lnSpc>
            </a:pPr>
            <a:r>
              <a:rPr lang="en-US" b="1" dirty="0" smtClean="0"/>
              <a:t>To,</a:t>
            </a:r>
          </a:p>
          <a:p>
            <a:pPr>
              <a:lnSpc>
                <a:spcPct val="150000"/>
              </a:lnSpc>
            </a:pPr>
            <a:r>
              <a:rPr lang="en-US" b="1" dirty="0" smtClean="0"/>
              <a:t>The Principal</a:t>
            </a:r>
          </a:p>
          <a:p>
            <a:pPr>
              <a:lnSpc>
                <a:spcPct val="150000"/>
              </a:lnSpc>
            </a:pPr>
            <a:r>
              <a:rPr lang="en-US" b="1" dirty="0" smtClean="0"/>
              <a:t>DYPCA, Talsande</a:t>
            </a:r>
          </a:p>
          <a:p>
            <a:pPr>
              <a:lnSpc>
                <a:spcPct val="150000"/>
              </a:lnSpc>
            </a:pPr>
            <a:endParaRPr lang="en-US" dirty="0" smtClean="0"/>
          </a:p>
          <a:p>
            <a:pPr>
              <a:lnSpc>
                <a:spcPct val="150000"/>
              </a:lnSpc>
            </a:pPr>
            <a:r>
              <a:rPr lang="en-US" dirty="0" smtClean="0"/>
              <a:t>Respected Sir,</a:t>
            </a:r>
          </a:p>
          <a:p>
            <a:pPr algn="just">
              <a:lnSpc>
                <a:spcPct val="150000"/>
              </a:lnSpc>
            </a:pPr>
            <a:r>
              <a:rPr lang="en-US" dirty="0" smtClean="0"/>
              <a:t>	I am pleased to submit 31 page annual report on students exposure visit for the year 2017-18. During this year 13 visits was conducted out of which 4 in Odd semester and 9 in even semester.</a:t>
            </a:r>
          </a:p>
          <a:p>
            <a:pPr algn="just">
              <a:lnSpc>
                <a:spcPct val="150000"/>
              </a:lnSpc>
            </a:pPr>
            <a:r>
              <a:rPr lang="en-US" dirty="0" smtClean="0"/>
              <a:t>	</a:t>
            </a:r>
          </a:p>
          <a:p>
            <a:pPr algn="just">
              <a:lnSpc>
                <a:spcPct val="150000"/>
              </a:lnSpc>
            </a:pPr>
            <a:r>
              <a:rPr lang="en-US" dirty="0" smtClean="0"/>
              <a:t>	Kind request you to accept it.</a:t>
            </a:r>
          </a:p>
          <a:p>
            <a:pPr algn="just">
              <a:lnSpc>
                <a:spcPct val="150000"/>
              </a:lnSpc>
            </a:pPr>
            <a:endParaRPr lang="en-US" dirty="0" smtClean="0"/>
          </a:p>
          <a:p>
            <a:pPr algn="just">
              <a:lnSpc>
                <a:spcPct val="150000"/>
              </a:lnSpc>
            </a:pPr>
            <a:endParaRPr lang="en-US" dirty="0" smtClean="0"/>
          </a:p>
          <a:p>
            <a:pPr algn="just">
              <a:lnSpc>
                <a:spcPct val="150000"/>
              </a:lnSpc>
            </a:pPr>
            <a:r>
              <a:rPr lang="en-US" dirty="0" smtClean="0"/>
              <a:t>					</a:t>
            </a:r>
          </a:p>
          <a:p>
            <a:pPr algn="just">
              <a:lnSpc>
                <a:spcPct val="150000"/>
              </a:lnSpc>
            </a:pPr>
            <a:r>
              <a:rPr lang="en-US" dirty="0" smtClean="0"/>
              <a:t>	</a:t>
            </a:r>
            <a:endParaRPr lang="en-US" dirty="0"/>
          </a:p>
        </p:txBody>
      </p:sp>
      <p:sp>
        <p:nvSpPr>
          <p:cNvPr id="16" name="TextBox 15"/>
          <p:cNvSpPr txBox="1"/>
          <p:nvPr/>
        </p:nvSpPr>
        <p:spPr>
          <a:xfrm>
            <a:off x="3981662" y="7150894"/>
            <a:ext cx="2571538" cy="1231106"/>
          </a:xfrm>
          <a:prstGeom prst="rect">
            <a:avLst/>
          </a:prstGeom>
          <a:noFill/>
        </p:spPr>
        <p:txBody>
          <a:bodyPr wrap="none" rtlCol="0">
            <a:spAutoFit/>
          </a:bodyPr>
          <a:lstStyle/>
          <a:p>
            <a:pPr lvl="0" algn="ctr">
              <a:defRPr/>
            </a:pPr>
            <a:r>
              <a:rPr lang="en-US" sz="1600" b="1" dirty="0" smtClean="0">
                <a:latin typeface="Trebuchet MS" pitchFamily="34" charset="0"/>
              </a:rPr>
              <a:t>Dr. V. R. Patil</a:t>
            </a:r>
          </a:p>
          <a:p>
            <a:pPr lvl="0" algn="ctr">
              <a:defRPr/>
            </a:pPr>
            <a:r>
              <a:rPr lang="en-US" sz="1400" dirty="0" smtClean="0">
                <a:latin typeface="Trebuchet MS" pitchFamily="34" charset="0"/>
              </a:rPr>
              <a:t>Exposure Visit Incharge</a:t>
            </a:r>
          </a:p>
          <a:p>
            <a:pPr lvl="0" algn="ctr">
              <a:defRPr/>
            </a:pPr>
            <a:r>
              <a:rPr lang="en-US" sz="1400" dirty="0" smtClean="0">
                <a:latin typeface="Trebuchet MS" pitchFamily="34" charset="0"/>
              </a:rPr>
              <a:t>Asst. Prof &amp; HOD</a:t>
            </a:r>
          </a:p>
          <a:p>
            <a:pPr lvl="0" algn="ctr">
              <a:defRPr/>
            </a:pPr>
            <a:r>
              <a:rPr lang="en-US" sz="1400" dirty="0" smtClean="0">
                <a:latin typeface="Trebuchet MS" pitchFamily="34" charset="0"/>
              </a:rPr>
              <a:t>Department of Agril. Botany</a:t>
            </a:r>
            <a:endParaRPr lang="en-US" sz="1100" dirty="0" smtClean="0"/>
          </a:p>
          <a:p>
            <a:endParaRPr lang="en-US" sz="1400"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2719</TotalTime>
  <Words>2976</Words>
  <Application>Microsoft Office PowerPoint</Application>
  <PresentationFormat>On-screen Show (4:3)</PresentationFormat>
  <Paragraphs>855</Paragraphs>
  <Slides>33</Slides>
  <Notes>33</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Office Theme</vt:lpstr>
      <vt:lpstr>Slide 1</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lpstr>                  ANNUAL REPORT:  STUDENTS EXPOSURE VISIT                    2017-18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 D. Y. Patil College of    Agricultural Engineering and Technology, Talsande</dc:title>
  <dc:creator>DYP Agriculture</dc:creator>
  <cp:lastModifiedBy>drvishalrpatil@gmail.com</cp:lastModifiedBy>
  <cp:revision>436</cp:revision>
  <dcterms:created xsi:type="dcterms:W3CDTF">2006-08-16T00:00:00Z</dcterms:created>
  <dcterms:modified xsi:type="dcterms:W3CDTF">2020-07-16T10:19:12Z</dcterms:modified>
</cp:coreProperties>
</file>