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269" r:id="rId2"/>
    <p:sldId id="383" r:id="rId3"/>
    <p:sldId id="384" r:id="rId4"/>
    <p:sldId id="404" r:id="rId5"/>
    <p:sldId id="385" r:id="rId6"/>
    <p:sldId id="352" r:id="rId7"/>
    <p:sldId id="387" r:id="rId8"/>
    <p:sldId id="454" r:id="rId9"/>
    <p:sldId id="455" r:id="rId10"/>
    <p:sldId id="456" r:id="rId11"/>
    <p:sldId id="457" r:id="rId12"/>
    <p:sldId id="458" r:id="rId13"/>
    <p:sldId id="459" r:id="rId14"/>
    <p:sldId id="460" r:id="rId15"/>
    <p:sldId id="461" r:id="rId16"/>
    <p:sldId id="462" r:id="rId17"/>
    <p:sldId id="463" r:id="rId18"/>
    <p:sldId id="464" r:id="rId19"/>
    <p:sldId id="465" r:id="rId20"/>
    <p:sldId id="466" r:id="rId21"/>
    <p:sldId id="467" r:id="rId22"/>
    <p:sldId id="468" r:id="rId23"/>
    <p:sldId id="475" r:id="rId24"/>
    <p:sldId id="476" r:id="rId25"/>
    <p:sldId id="469" r:id="rId26"/>
    <p:sldId id="472" r:id="rId27"/>
    <p:sldId id="471" r:id="rId28"/>
    <p:sldId id="470" r:id="rId29"/>
    <p:sldId id="477" r:id="rId30"/>
    <p:sldId id="478" r:id="rId31"/>
    <p:sldId id="479" r:id="rId32"/>
    <p:sldId id="480" r:id="rId33"/>
    <p:sldId id="481" r:id="rId34"/>
    <p:sldId id="482" r:id="rId35"/>
    <p:sldId id="483" r:id="rId36"/>
    <p:sldId id="484" r:id="rId37"/>
    <p:sldId id="443" r:id="rId38"/>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996633"/>
    <a:srgbClr val="C47B1A"/>
    <a:srgbClr val="D89F12"/>
    <a:srgbClr val="F6842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8468" autoAdjust="0"/>
    <p:restoredTop sz="94660"/>
  </p:normalViewPr>
  <p:slideViewPr>
    <p:cSldViewPr>
      <p:cViewPr>
        <p:scale>
          <a:sx n="50" d="100"/>
          <a:sy n="50" d="100"/>
        </p:scale>
        <p:origin x="-2300" y="-32"/>
      </p:cViewPr>
      <p:guideLst>
        <p:guide orient="horz" pos="2880"/>
        <p:guide pos="2160"/>
      </p:guideLst>
    </p:cSldViewPr>
  </p:slideViewPr>
  <p:notesTextViewPr>
    <p:cViewPr>
      <p:scale>
        <a:sx n="100" d="100"/>
        <a:sy n="100" d="100"/>
      </p:scale>
      <p:origin x="0" y="0"/>
    </p:cViewPr>
  </p:notesTextViewPr>
  <p:sorterViewPr>
    <p:cViewPr>
      <p:scale>
        <a:sx n="100" d="100"/>
        <a:sy n="100" d="100"/>
      </p:scale>
      <p:origin x="0" y="1008"/>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_rels/drawing1.xml.rels><?xml version="1.0" encoding="UTF-8" standalone="yes"?>
<Relationships xmlns="http://schemas.openxmlformats.org/package/2006/relationships"><Relationship Id="rId1" Type="http://schemas.openxmlformats.org/officeDocument/2006/relationships/image" Target="../media/image21.png"/></Relationships>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52F16B-6B89-494F-8118-724FE3B861C9}">
      <dsp:nvSpPr>
        <dsp:cNvPr id="0" name=""/>
        <dsp:cNvSpPr/>
      </dsp:nvSpPr>
      <dsp:spPr>
        <a:xfrm>
          <a:off x="443725" y="930348"/>
          <a:ext cx="3281304" cy="1541832"/>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3AE788-1943-4782-A65C-F309646FC8DE}">
      <dsp:nvSpPr>
        <dsp:cNvPr id="0" name=""/>
        <dsp:cNvSpPr/>
      </dsp:nvSpPr>
      <dsp:spPr>
        <a:xfrm>
          <a:off x="227708" y="7248"/>
          <a:ext cx="3915676" cy="2445350"/>
        </a:xfrm>
        <a:prstGeom prst="rect">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0B9EF2F-A9E5-4939-B01D-912B9EA876D8}">
      <dsp:nvSpPr>
        <dsp:cNvPr id="0" name=""/>
        <dsp:cNvSpPr/>
      </dsp:nvSpPr>
      <dsp:spPr>
        <a:xfrm>
          <a:off x="467618" y="2312389"/>
          <a:ext cx="3179555" cy="622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3840" tIns="91440" rIns="2438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rgbClr val="002060"/>
              </a:solidFill>
            </a:rPr>
            <a:t>Exposure Visit </a:t>
          </a:r>
          <a:endParaRPr lang="en-US" sz="2400" kern="1200" dirty="0">
            <a:solidFill>
              <a:srgbClr val="002060"/>
            </a:solidFill>
          </a:endParaRPr>
        </a:p>
      </dsp:txBody>
      <dsp:txXfrm>
        <a:off x="467618" y="2312389"/>
        <a:ext cx="3179555" cy="622029"/>
      </dsp:txXfrm>
    </dsp:sp>
    <dsp:sp modelId="{9EC1AE89-36E2-405C-8D82-92B943B10ED9}">
      <dsp:nvSpPr>
        <dsp:cNvPr id="0" name=""/>
        <dsp:cNvSpPr/>
      </dsp:nvSpPr>
      <dsp:spPr>
        <a:xfrm>
          <a:off x="3255924" y="930348"/>
          <a:ext cx="990581" cy="1541832"/>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1B9FB2-B0F9-45EF-B30F-9D875A8B8783}" type="datetimeFigureOut">
              <a:rPr lang="en-US" smtClean="0"/>
              <a:pPr/>
              <a:t>16/07/2020</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3DFA80-7BD6-494F-AE21-3370474989C0}" type="slidenum">
              <a:rPr lang="en-US" smtClean="0"/>
              <a:pPr/>
              <a:t>‹#›</a:t>
            </a:fld>
            <a:endParaRPr lang="en-US"/>
          </a:p>
        </p:txBody>
      </p:sp>
    </p:spTree>
    <p:extLst>
      <p:ext uri="{BB962C8B-B14F-4D97-AF65-F5344CB8AC3E}">
        <p14:creationId xmlns="" xmlns:p14="http://schemas.microsoft.com/office/powerpoint/2010/main" val="244865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a:t>
            </a:fld>
            <a:endParaRPr lang="en-US"/>
          </a:p>
        </p:txBody>
      </p:sp>
    </p:spTree>
    <p:extLst>
      <p:ext uri="{BB962C8B-B14F-4D97-AF65-F5344CB8AC3E}">
        <p14:creationId xmlns="" xmlns:p14="http://schemas.microsoft.com/office/powerpoint/2010/main" val="3676832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37</a:t>
            </a:fld>
            <a:endParaRPr lang="en-US"/>
          </a:p>
        </p:txBody>
      </p:sp>
    </p:spTree>
    <p:extLst>
      <p:ext uri="{BB962C8B-B14F-4D97-AF65-F5344CB8AC3E}">
        <p14:creationId xmlns="" xmlns:p14="http://schemas.microsoft.com/office/powerpoint/2010/main" val="3050300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4"/>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3EF54BF-00D2-4CCB-96F6-E0A169889B28}"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6DC5386-6831-4E35-9DB9-C7FB1AB06BD2}"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25"/>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7A549E-EDAA-4DF3-9539-D3969BDA9901}"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7177"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28902"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3FBD96-7645-4C05-BD73-E85375A0D2C5}"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2"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2"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74"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4"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FB3138-62DF-4F15-82E8-9AB7F4036118}" type="datetime1">
              <a:rPr lang="en-US" smtClean="0"/>
              <a:pPr/>
              <a:t>16/07/2020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119C3A-5A4A-49B4-81B3-8AD1C5DB25F8}" type="datetime1">
              <a:rPr lang="en-US" smtClean="0"/>
              <a:pPr/>
              <a:t>16/07/2020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B832A3-76A2-4F86-9BA7-F9792FB49C97}" type="datetime1">
              <a:rPr lang="en-US" smtClean="0"/>
              <a:pPr/>
              <a:t>16/07/2020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5"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92" y="364074"/>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5" y="1913474"/>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66F7EF-80E9-4183-9013-D4527E69A7FC}"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1"/>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2"/>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CBECC-58F1-4C7B-B8C3-1C8F9D3C2B4C}"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0A1300-3143-4E87-808D-71A6003D694D}"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7180"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6D68ECC-8684-4D2D-840F-67782C1FA0E3}"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8"/>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41"/>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F70E730D-92A4-4E7C-8129-916D8C0384A6}" type="datetime1">
              <a:rPr lang="en-US" smtClean="0"/>
              <a:pPr/>
              <a:t>16/07/2020</a:t>
            </a:fld>
            <a:endParaRPr lang="en-US"/>
          </a:p>
        </p:txBody>
      </p:sp>
      <p:sp>
        <p:nvSpPr>
          <p:cNvPr id="5" name="Footer Placeholder 4"/>
          <p:cNvSpPr>
            <a:spLocks noGrp="1"/>
          </p:cNvSpPr>
          <p:nvPr>
            <p:ph type="ftr" sz="quarter" idx="3"/>
          </p:nvPr>
        </p:nvSpPr>
        <p:spPr>
          <a:xfrm>
            <a:off x="2343150" y="8475141"/>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41"/>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jpe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6764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676400"/>
          </a:xfrm>
          <a:solidFill>
            <a:schemeClr val="accent2">
              <a:lumMod val="50000"/>
            </a:schemeClr>
          </a:solidFill>
        </p:spPr>
        <p:txBody>
          <a:bodyPr>
            <a:normAutofit/>
          </a:bodyPr>
          <a:lstStyle/>
          <a:p>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9" name="Rectangle 8"/>
          <p:cNvSpPr/>
          <p:nvPr/>
        </p:nvSpPr>
        <p:spPr>
          <a:xfrm>
            <a:off x="533400" y="1981200"/>
            <a:ext cx="5562600" cy="2339102"/>
          </a:xfrm>
          <a:prstGeom prst="rect">
            <a:avLst/>
          </a:prstGeom>
          <a:effectLst>
            <a:innerShdw blurRad="114300">
              <a:prstClr val="black"/>
            </a:innerShdw>
          </a:effectLst>
        </p:spPr>
        <p:txBody>
          <a:bodyPr wrap="square">
            <a:spAutoFit/>
          </a:bodyPr>
          <a:lstStyle/>
          <a:p>
            <a:pPr algn="ctr"/>
            <a:endParaRPr lang="en-US" b="1" dirty="0" smtClean="0">
              <a:solidFill>
                <a:srgbClr val="996633"/>
              </a:solidFill>
              <a:latin typeface="Trebuchet MS" pitchFamily="34" charset="0"/>
            </a:endParaRPr>
          </a:p>
          <a:p>
            <a:pPr algn="ctr">
              <a:lnSpc>
                <a:spcPct val="80000"/>
              </a:lnSpc>
            </a:pPr>
            <a:r>
              <a:rPr lang="en-US" sz="6000" b="1" dirty="0" smtClean="0">
                <a:solidFill>
                  <a:srgbClr val="800000"/>
                </a:solidFill>
                <a:effectLst>
                  <a:outerShdw blurRad="38100" dist="38100" dir="2700000" algn="tl">
                    <a:srgbClr val="000000">
                      <a:alpha val="43137"/>
                    </a:srgbClr>
                  </a:outerShdw>
                </a:effectLst>
                <a:latin typeface="Aharoni" pitchFamily="2" charset="-79"/>
                <a:cs typeface="Aharoni" pitchFamily="2" charset="-79"/>
              </a:rPr>
              <a:t>ANNUAL</a:t>
            </a:r>
            <a:r>
              <a:rPr lang="en-US" sz="6000" b="1" dirty="0" smtClean="0">
                <a:solidFill>
                  <a:srgbClr val="996633"/>
                </a:solidFill>
                <a:effectLst>
                  <a:outerShdw blurRad="38100" dist="38100" dir="2700000" algn="tl">
                    <a:srgbClr val="000000">
                      <a:alpha val="43137"/>
                    </a:srgbClr>
                  </a:outerShdw>
                </a:effectLst>
                <a:latin typeface="Aharoni" pitchFamily="2" charset="-79"/>
                <a:cs typeface="Aharoni" pitchFamily="2" charset="-79"/>
              </a:rPr>
              <a:t> </a:t>
            </a:r>
          </a:p>
          <a:p>
            <a:pPr algn="ctr">
              <a:lnSpc>
                <a:spcPct val="80000"/>
              </a:lnSpc>
            </a:pPr>
            <a:r>
              <a:rPr lang="en-US" sz="6600" dirty="0" smtClean="0">
                <a:solidFill>
                  <a:srgbClr val="996633"/>
                </a:solidFill>
                <a:latin typeface="Trebuchet MS" pitchFamily="34" charset="0"/>
              </a:rPr>
              <a:t>REPORT</a:t>
            </a:r>
          </a:p>
          <a:p>
            <a:pPr algn="ctr">
              <a:lnSpc>
                <a:spcPct val="80000"/>
              </a:lnSpc>
            </a:pPr>
            <a:r>
              <a:rPr lang="en-US" sz="2400" b="1" dirty="0" smtClean="0">
                <a:solidFill>
                  <a:srgbClr val="996633"/>
                </a:solidFill>
                <a:latin typeface="Trebuchet MS" pitchFamily="34" charset="0"/>
              </a:rPr>
              <a:t/>
            </a:r>
            <a:br>
              <a:rPr lang="en-US" sz="2400" b="1" dirty="0" smtClean="0">
                <a:solidFill>
                  <a:srgbClr val="996633"/>
                </a:solidFill>
                <a:latin typeface="Trebuchet MS" pitchFamily="34" charset="0"/>
              </a:rPr>
            </a:br>
            <a:endParaRPr lang="en-US" sz="1000" b="1" dirty="0" smtClean="0">
              <a:solidFill>
                <a:srgbClr val="996633"/>
              </a:solidFill>
              <a:latin typeface="Trebuchet MS" pitchFamily="34" charset="0"/>
            </a:endParaRPr>
          </a:p>
        </p:txBody>
      </p:sp>
      <p:sp>
        <p:nvSpPr>
          <p:cNvPr id="19" name="Isosceles Triangle 18"/>
          <p:cNvSpPr/>
          <p:nvPr/>
        </p:nvSpPr>
        <p:spPr>
          <a:xfrm rot="16200000">
            <a:off x="4038600" y="6324600"/>
            <a:ext cx="2971800" cy="2667000"/>
          </a:xfrm>
          <a:prstGeom prst="triangle">
            <a:avLst>
              <a:gd name="adj" fmla="val 0"/>
            </a:avLst>
          </a:prstGeom>
          <a:solidFill>
            <a:srgbClr val="C47B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rot="16200000">
            <a:off x="4267200" y="6553200"/>
            <a:ext cx="2743200" cy="2438400"/>
          </a:xfrm>
          <a:prstGeom prst="triangle">
            <a:avLst>
              <a:gd name="adj" fmla="val 0"/>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14"/>
          <p:cNvSpPr>
            <a:spLocks noGrp="1"/>
          </p:cNvSpPr>
          <p:nvPr>
            <p:ph type="sldNum" sz="quarter" idx="12"/>
          </p:nvPr>
        </p:nvSpPr>
        <p:spPr/>
        <p:txBody>
          <a:bodyPr/>
          <a:lstStyle/>
          <a:p>
            <a:fld id="{B6F15528-21DE-4FAA-801E-634DDDAF4B2B}" type="slidenum">
              <a:rPr lang="en-US" smtClean="0"/>
              <a:pPr/>
              <a:t>1</a:t>
            </a:fld>
            <a:endParaRPr lang="en-US"/>
          </a:p>
        </p:txBody>
      </p:sp>
      <p:sp>
        <p:nvSpPr>
          <p:cNvPr id="14" name="TextBox 13"/>
          <p:cNvSpPr txBox="1"/>
          <p:nvPr/>
        </p:nvSpPr>
        <p:spPr>
          <a:xfrm>
            <a:off x="1676400" y="6172200"/>
            <a:ext cx="3124200" cy="1415772"/>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In-charge </a:t>
            </a:r>
          </a:p>
          <a:p>
            <a:pPr algn="ctr"/>
            <a:endParaRPr lang="en-US" b="1" dirty="0" smtClean="0">
              <a:latin typeface="Times New Roman" panose="02020603050405020304" pitchFamily="18" charset="0"/>
              <a:cs typeface="Times New Roman" panose="02020603050405020304" pitchFamily="18" charset="0"/>
            </a:endParaRPr>
          </a:p>
          <a:p>
            <a:pPr algn="ctr"/>
            <a:r>
              <a:rPr lang="en-US" b="1" dirty="0" smtClean="0">
                <a:latin typeface="Times New Roman" panose="02020603050405020304" pitchFamily="18" charset="0"/>
                <a:cs typeface="Times New Roman" panose="02020603050405020304" pitchFamily="18" charset="0"/>
              </a:rPr>
              <a:t>Dr. V. R. Patil</a:t>
            </a:r>
          </a:p>
          <a:p>
            <a:pPr algn="ctr"/>
            <a:r>
              <a:rPr lang="en-US" sz="1600" b="1" dirty="0" smtClean="0">
                <a:latin typeface="Times New Roman" panose="02020603050405020304" pitchFamily="18" charset="0"/>
                <a:cs typeface="Times New Roman" panose="02020603050405020304" pitchFamily="18" charset="0"/>
              </a:rPr>
              <a:t>Assistant Professor</a:t>
            </a:r>
          </a:p>
          <a:p>
            <a:pPr algn="ctr"/>
            <a:r>
              <a:rPr lang="en-US" sz="1600" b="1" dirty="0" smtClean="0">
                <a:latin typeface="Times New Roman" panose="02020603050405020304" pitchFamily="18" charset="0"/>
                <a:cs typeface="Times New Roman" panose="02020603050405020304" pitchFamily="18" charset="0"/>
              </a:rPr>
              <a:t>Dept. of Agril. Botany</a:t>
            </a:r>
          </a:p>
        </p:txBody>
      </p:sp>
      <p:pic>
        <p:nvPicPr>
          <p:cNvPr id="16" name="Picture 5" descr="H:\Agri Logo White.png"/>
          <p:cNvPicPr>
            <a:picLocks noChangeAspect="1" noChangeArrowheads="1"/>
          </p:cNvPicPr>
          <p:nvPr/>
        </p:nvPicPr>
        <p:blipFill>
          <a:blip r:embed="rId3" cstate="print"/>
          <a:srcRect/>
          <a:stretch>
            <a:fillRect/>
          </a:stretch>
        </p:blipFill>
        <p:spPr bwMode="auto">
          <a:xfrm>
            <a:off x="2057400" y="304800"/>
            <a:ext cx="2743200" cy="1143000"/>
          </a:xfrm>
          <a:prstGeom prst="rect">
            <a:avLst/>
          </a:prstGeom>
          <a:noFill/>
        </p:spPr>
      </p:pic>
      <p:sp>
        <p:nvSpPr>
          <p:cNvPr id="18" name="Rectangle 17"/>
          <p:cNvSpPr/>
          <p:nvPr/>
        </p:nvSpPr>
        <p:spPr>
          <a:xfrm>
            <a:off x="1752600" y="4520625"/>
            <a:ext cx="3075458" cy="584775"/>
          </a:xfrm>
          <a:prstGeom prst="rect">
            <a:avLst/>
          </a:prstGeom>
        </p:spPr>
        <p:txBody>
          <a:bodyPr wrap="none">
            <a:spAutoFit/>
          </a:bodyPr>
          <a:lstStyle/>
          <a:p>
            <a:pPr lvl="0" algn="ctr">
              <a:defRPr/>
            </a:pPr>
            <a:r>
              <a:rPr lang="en-US" sz="3200" b="1" dirty="0" smtClean="0">
                <a:latin typeface="Trebuchet MS" pitchFamily="34" charset="0"/>
              </a:rPr>
              <a:t>Exposure Visits</a:t>
            </a:r>
          </a:p>
        </p:txBody>
      </p:sp>
      <p:sp>
        <p:nvSpPr>
          <p:cNvPr id="21" name="Rectangle 20"/>
          <p:cNvSpPr/>
          <p:nvPr/>
        </p:nvSpPr>
        <p:spPr>
          <a:xfrm>
            <a:off x="2590800" y="3962400"/>
            <a:ext cx="1385316" cy="461665"/>
          </a:xfrm>
          <a:prstGeom prst="rect">
            <a:avLst/>
          </a:prstGeom>
        </p:spPr>
        <p:txBody>
          <a:bodyPr wrap="none">
            <a:spAutoFit/>
          </a:bodyPr>
          <a:lstStyle/>
          <a:p>
            <a:pPr algn="ctr"/>
            <a:r>
              <a:rPr lang="en-US" sz="2400" b="1" dirty="0" smtClean="0">
                <a:solidFill>
                  <a:srgbClr val="800000"/>
                </a:solidFill>
                <a:latin typeface="Trebuchet MS" pitchFamily="34" charset="0"/>
              </a:rPr>
              <a:t>2019-20</a:t>
            </a:r>
            <a:endParaRPr lang="en-US" dirty="0">
              <a:solidFill>
                <a:srgbClr val="80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8382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381000" y="228601"/>
            <a:ext cx="1600200" cy="533399"/>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2438400" y="1600200"/>
            <a:ext cx="20574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INTRODUCTION</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2</a:t>
            </a:fld>
            <a:endParaRPr lang="en-US"/>
          </a:p>
        </p:txBody>
      </p:sp>
      <p:sp>
        <p:nvSpPr>
          <p:cNvPr id="3" name="TextBox 2"/>
          <p:cNvSpPr txBox="1"/>
          <p:nvPr/>
        </p:nvSpPr>
        <p:spPr>
          <a:xfrm>
            <a:off x="381000" y="2514600"/>
            <a:ext cx="6172200" cy="5008166"/>
          </a:xfrm>
          <a:prstGeom prst="rect">
            <a:avLst/>
          </a:prstGeom>
          <a:noFill/>
        </p:spPr>
        <p:txBody>
          <a:bodyPr wrap="square" rtlCol="0">
            <a:spAutoFit/>
          </a:bodyPr>
          <a:lstStyle/>
          <a:p>
            <a:pPr algn="just">
              <a:lnSpc>
                <a:spcPct val="150000"/>
              </a:lnSpc>
            </a:pPr>
            <a:r>
              <a:rPr lang="en-US" dirty="0" smtClean="0">
                <a:cs typeface="Times New Roman" pitchFamily="18" charset="0"/>
              </a:rPr>
              <a:t>Students Study and Educational Tours, to well-known institutes and organizations and interaction with faculty help students broaden their knowledge and skills. "Human memory is picture oriented and not word oriented." This is the main concept behind an education tour. </a:t>
            </a:r>
          </a:p>
          <a:p>
            <a:pPr algn="just">
              <a:lnSpc>
                <a:spcPct val="150000"/>
              </a:lnSpc>
            </a:pPr>
            <a:r>
              <a:rPr lang="en-US" dirty="0" smtClean="0">
                <a:cs typeface="Times New Roman" pitchFamily="18" charset="0"/>
              </a:rPr>
              <a:t>        Education tour is nothing but the planned combination of tours, site visits with the target of global learning which can enhance the knowledge of students and can help them to see the clear picture of the theoretical things they have learnt so far. They can gain a deeper understanding of real life situations and trends than a book can ever convey.</a:t>
            </a:r>
          </a:p>
          <a:p>
            <a:pPr algn="just">
              <a:lnSpc>
                <a:spcPct val="150000"/>
              </a:lnSpc>
            </a:pPr>
            <a:endParaRPr lang="en-IN" sz="17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685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0"/>
            <a:ext cx="17526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2895600" y="773668"/>
            <a:ext cx="9906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INDEX</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3</a:t>
            </a:fld>
            <a:endParaRPr lang="en-US"/>
          </a:p>
        </p:txBody>
      </p:sp>
      <p:graphicFrame>
        <p:nvGraphicFramePr>
          <p:cNvPr id="14" name="Table 13"/>
          <p:cNvGraphicFramePr>
            <a:graphicFrameLocks noGrp="1"/>
          </p:cNvGraphicFramePr>
          <p:nvPr/>
        </p:nvGraphicFramePr>
        <p:xfrm>
          <a:off x="228600" y="1234215"/>
          <a:ext cx="6476999" cy="7300185"/>
        </p:xfrm>
        <a:graphic>
          <a:graphicData uri="http://schemas.openxmlformats.org/drawingml/2006/table">
            <a:tbl>
              <a:tblPr/>
              <a:tblGrid>
                <a:gridCol w="381000"/>
                <a:gridCol w="3226442"/>
                <a:gridCol w="1147823"/>
                <a:gridCol w="983849"/>
                <a:gridCol w="737885"/>
              </a:tblGrid>
              <a:tr h="544116">
                <a:tc>
                  <a:txBody>
                    <a:bodyPr/>
                    <a:lstStyle/>
                    <a:p>
                      <a:pPr marL="0" marR="0" algn="ctr">
                        <a:lnSpc>
                          <a:spcPct val="100000"/>
                        </a:lnSpc>
                        <a:spcBef>
                          <a:spcPts val="0"/>
                        </a:spcBef>
                        <a:spcAft>
                          <a:spcPts val="0"/>
                        </a:spcAft>
                      </a:pPr>
                      <a:r>
                        <a:rPr lang="en-US" sz="1600" b="1" dirty="0">
                          <a:latin typeface="Calibri"/>
                          <a:ea typeface="Times New Roman"/>
                          <a:cs typeface="Times New Roman"/>
                        </a:rPr>
                        <a:t>Sr. No.</a:t>
                      </a:r>
                      <a:endParaRPr lang="en-US" sz="16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b="1" dirty="0">
                          <a:latin typeface="Calibri"/>
                          <a:ea typeface="Times New Roman"/>
                          <a:cs typeface="Times New Roman"/>
                        </a:rPr>
                        <a:t>Title of Visit</a:t>
                      </a:r>
                      <a:endParaRPr lang="en-US" sz="16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b="1" dirty="0">
                          <a:latin typeface="Calibri"/>
                          <a:ea typeface="Times New Roman"/>
                          <a:cs typeface="Times New Roman"/>
                        </a:rPr>
                        <a:t>Place</a:t>
                      </a:r>
                      <a:endParaRPr lang="en-US" sz="16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b="1" dirty="0">
                          <a:latin typeface="Calibri"/>
                          <a:ea typeface="Times New Roman"/>
                          <a:cs typeface="Times New Roman"/>
                        </a:rPr>
                        <a:t>Date</a:t>
                      </a:r>
                      <a:endParaRPr lang="en-US" sz="16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b="1" dirty="0" smtClean="0">
                          <a:latin typeface="Calibri"/>
                          <a:ea typeface="Times New Roman"/>
                          <a:cs typeface="Times New Roman"/>
                        </a:rPr>
                        <a:t>Page</a:t>
                      </a:r>
                      <a:endParaRPr lang="en-US" sz="1600" b="1"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024">
                <a:tc>
                  <a:txBody>
                    <a:bodyPr/>
                    <a:lstStyle/>
                    <a:p>
                      <a:pPr marL="0" marR="0" algn="ctr">
                        <a:lnSpc>
                          <a:spcPct val="100000"/>
                        </a:lnSpc>
                        <a:spcBef>
                          <a:spcPts val="0"/>
                        </a:spcBef>
                        <a:spcAft>
                          <a:spcPts val="0"/>
                        </a:spcAft>
                      </a:pPr>
                      <a:r>
                        <a:rPr lang="en-US" sz="1800" b="1" dirty="0" smtClean="0">
                          <a:latin typeface="+mj-lt"/>
                          <a:ea typeface="Times New Roman"/>
                          <a:cs typeface="Times New Roman"/>
                        </a:rPr>
                        <a:t>A</a:t>
                      </a:r>
                      <a:endParaRPr lang="en-US" sz="18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mj-lt"/>
                          <a:ea typeface="Times New Roman"/>
                          <a:cs typeface="Times New Roman"/>
                        </a:rPr>
                        <a:t>Odd </a:t>
                      </a:r>
                      <a:r>
                        <a:rPr lang="en-US" sz="1800" b="1" dirty="0" smtClean="0">
                          <a:latin typeface="+mj-lt"/>
                          <a:ea typeface="Times New Roman"/>
                          <a:cs typeface="Times New Roman"/>
                        </a:rPr>
                        <a:t>Semester (SEM I, III, V, VII)</a:t>
                      </a:r>
                      <a:r>
                        <a:rPr lang="en-US" sz="1800" b="1" baseline="0" dirty="0" smtClean="0">
                          <a:latin typeface="+mj-lt"/>
                          <a:ea typeface="Times New Roman"/>
                          <a:cs typeface="Times New Roman"/>
                        </a:rPr>
                        <a:t> </a:t>
                      </a:r>
                      <a:endParaRPr lang="en-US" sz="1800" u="sng"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0" marR="0" algn="ctr">
                        <a:lnSpc>
                          <a:spcPct val="100000"/>
                        </a:lnSpc>
                        <a:spcBef>
                          <a:spcPts val="0"/>
                        </a:spcBef>
                        <a:spcAft>
                          <a:spcPts val="0"/>
                        </a:spcAft>
                      </a:pPr>
                      <a:endParaRPr lang="en-US" sz="15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024">
                <a:tc>
                  <a:txBody>
                    <a:bodyPr/>
                    <a:lstStyle/>
                    <a:p>
                      <a:pPr marL="0" marR="0" algn="ctr">
                        <a:lnSpc>
                          <a:spcPct val="100000"/>
                        </a:lnSpc>
                        <a:spcBef>
                          <a:spcPts val="0"/>
                        </a:spcBef>
                        <a:spcAft>
                          <a:spcPts val="0"/>
                        </a:spcAft>
                      </a:pPr>
                      <a:endParaRPr lang="en-US" sz="15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SEM V</a:t>
                      </a:r>
                      <a:endParaRPr lang="en-US" sz="18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109">
                <a:tc>
                  <a:txBody>
                    <a:bodyPr/>
                    <a:lstStyle/>
                    <a:p>
                      <a:pPr marL="0" marR="0" algn="ctr">
                        <a:lnSpc>
                          <a:spcPct val="100000"/>
                        </a:lnSpc>
                        <a:spcBef>
                          <a:spcPts val="0"/>
                        </a:spcBef>
                        <a:spcAft>
                          <a:spcPts val="0"/>
                        </a:spcAft>
                      </a:pPr>
                      <a:r>
                        <a:rPr lang="en-US" sz="1500" b="1" dirty="0">
                          <a:latin typeface="+mn-lt"/>
                          <a:ea typeface="Times New Roman"/>
                          <a:cs typeface="Times New Roman"/>
                        </a:rPr>
                        <a:t>1</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to Milk Dairy</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Yalgud</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14-09-2019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7</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109">
                <a:tc>
                  <a:txBody>
                    <a:bodyPr/>
                    <a:lstStyle/>
                    <a:p>
                      <a:pPr marL="0" marR="0" algn="ctr">
                        <a:lnSpc>
                          <a:spcPct val="100000"/>
                        </a:lnSpc>
                        <a:spcBef>
                          <a:spcPts val="0"/>
                        </a:spcBef>
                        <a:spcAft>
                          <a:spcPts val="0"/>
                        </a:spcAft>
                      </a:pPr>
                      <a:r>
                        <a:rPr lang="en-US" sz="1500" b="1">
                          <a:latin typeface="+mn-lt"/>
                          <a:ea typeface="Times New Roman"/>
                          <a:cs typeface="Times New Roman"/>
                        </a:rPr>
                        <a:t>2</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to Regulated Market  “Agricultural Produce Market Committee”</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Kolhapur</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21-09-2019</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9</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109">
                <a:tc>
                  <a:txBody>
                    <a:bodyPr/>
                    <a:lstStyle/>
                    <a:p>
                      <a:pPr marL="0" marR="0" algn="ctr">
                        <a:lnSpc>
                          <a:spcPct val="100000"/>
                        </a:lnSpc>
                        <a:spcBef>
                          <a:spcPts val="0"/>
                        </a:spcBef>
                        <a:spcAft>
                          <a:spcPts val="0"/>
                        </a:spcAft>
                      </a:pPr>
                      <a:r>
                        <a:rPr lang="en-US" sz="1500" b="1">
                          <a:latin typeface="+mn-lt"/>
                          <a:ea typeface="Times New Roman"/>
                          <a:cs typeface="Times New Roman"/>
                        </a:rPr>
                        <a:t>3</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to  “Central Warehousing Corporation (CWC)”</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Kolhapur</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21-09-2019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11</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5163">
                <a:tc>
                  <a:txBody>
                    <a:bodyPr/>
                    <a:lstStyle/>
                    <a:p>
                      <a:pPr marL="0" marR="0" algn="ctr">
                        <a:lnSpc>
                          <a:spcPct val="100000"/>
                        </a:lnSpc>
                        <a:spcBef>
                          <a:spcPts val="0"/>
                        </a:spcBef>
                        <a:spcAft>
                          <a:spcPts val="0"/>
                        </a:spcAft>
                      </a:pPr>
                      <a:r>
                        <a:rPr lang="en-US" sz="1500" b="1" dirty="0">
                          <a:latin typeface="+mn-lt"/>
                          <a:ea typeface="Times New Roman"/>
                          <a:cs typeface="Times New Roman"/>
                        </a:rPr>
                        <a:t>4</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to “Sahakar Bakery Unit</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Yalgud, Kolhapur</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14</a:t>
                      </a:r>
                      <a:r>
                        <a:rPr lang="en-US" sz="1500" b="1" kern="1200" dirty="0" smtClean="0">
                          <a:solidFill>
                            <a:schemeClr val="tx1"/>
                          </a:solidFill>
                          <a:latin typeface="+mn-lt"/>
                          <a:ea typeface="Times New Roman"/>
                          <a:cs typeface="Times New Roman"/>
                        </a:rPr>
                        <a:t>-09-2019</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13</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5163">
                <a:tc>
                  <a:txBody>
                    <a:bodyPr/>
                    <a:lstStyle/>
                    <a:p>
                      <a:pPr marL="0" marR="0" algn="ctr">
                        <a:lnSpc>
                          <a:spcPct val="100000"/>
                        </a:lnSpc>
                        <a:spcBef>
                          <a:spcPts val="0"/>
                        </a:spcBef>
                        <a:spcAft>
                          <a:spcPts val="0"/>
                        </a:spcAft>
                      </a:pPr>
                      <a:r>
                        <a:rPr lang="en-US" sz="1500" b="1" dirty="0" smtClean="0">
                          <a:latin typeface="+mn-lt"/>
                          <a:ea typeface="Times New Roman"/>
                          <a:cs typeface="Times New Roman"/>
                        </a:rPr>
                        <a:t>5</a:t>
                      </a:r>
                      <a:endParaRPr lang="en-US" sz="1500" b="1" dirty="0">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to certified seed production plot of rice variety</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n-lt"/>
                          <a:ea typeface="Times New Roman"/>
                          <a:cs typeface="Times New Roman"/>
                        </a:rPr>
                        <a:t>Kasba Bawda, </a:t>
                      </a:r>
                      <a:r>
                        <a:rPr lang="en-US" sz="1500" b="1" kern="1200" dirty="0" smtClean="0">
                          <a:solidFill>
                            <a:schemeClr val="tx1"/>
                          </a:solidFill>
                          <a:latin typeface="+mj-lt"/>
                          <a:ea typeface="Times New Roman"/>
                          <a:cs typeface="Times New Roman"/>
                        </a:rPr>
                        <a:t>Kolhapur</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14</a:t>
                      </a:r>
                      <a:r>
                        <a:rPr lang="en-US" sz="1500" b="1" kern="1200" dirty="0" smtClean="0">
                          <a:solidFill>
                            <a:schemeClr val="tx1"/>
                          </a:solidFill>
                          <a:latin typeface="+mn-lt"/>
                          <a:ea typeface="Times New Roman"/>
                          <a:cs typeface="Times New Roman"/>
                        </a:rPr>
                        <a:t>-09-2019</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15</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5055">
                <a:tc>
                  <a:txBody>
                    <a:bodyPr/>
                    <a:lstStyle/>
                    <a:p>
                      <a:pPr marL="0" marR="0" algn="ctr">
                        <a:lnSpc>
                          <a:spcPct val="100000"/>
                        </a:lnSpc>
                        <a:spcBef>
                          <a:spcPts val="0"/>
                        </a:spcBef>
                        <a:spcAft>
                          <a:spcPts val="0"/>
                        </a:spcAft>
                      </a:pPr>
                      <a:r>
                        <a:rPr lang="en-US" sz="1800" b="1" dirty="0" smtClean="0">
                          <a:latin typeface="+mj-lt"/>
                          <a:ea typeface="Times New Roman"/>
                          <a:cs typeface="Times New Roman"/>
                        </a:rPr>
                        <a:t>B</a:t>
                      </a:r>
                      <a:endParaRPr lang="en-US" sz="18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mj-lt"/>
                          <a:ea typeface="Times New Roman"/>
                          <a:cs typeface="Times New Roman"/>
                        </a:rPr>
                        <a:t>Even </a:t>
                      </a:r>
                      <a:r>
                        <a:rPr lang="en-US" sz="1800" b="1" dirty="0" smtClean="0">
                          <a:latin typeface="+mj-lt"/>
                          <a:ea typeface="Times New Roman"/>
                          <a:cs typeface="Times New Roman"/>
                        </a:rPr>
                        <a:t>Semester (SEM II, IV, VI, VIII) </a:t>
                      </a:r>
                      <a:endParaRPr lang="en-US" sz="1800"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0" marR="0" algn="ctr">
                        <a:lnSpc>
                          <a:spcPct val="100000"/>
                        </a:lnSpc>
                        <a:spcBef>
                          <a:spcPts val="0"/>
                        </a:spcBef>
                        <a:spcAft>
                          <a:spcPts val="0"/>
                        </a:spcAft>
                      </a:pPr>
                      <a:endParaRPr lang="en-US" sz="15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5055">
                <a:tc>
                  <a:txBody>
                    <a:bodyPr/>
                    <a:lstStyle/>
                    <a:p>
                      <a:pPr marL="0" marR="0" algn="ctr">
                        <a:lnSpc>
                          <a:spcPct val="100000"/>
                        </a:lnSpc>
                        <a:spcBef>
                          <a:spcPts val="0"/>
                        </a:spcBef>
                        <a:spcAft>
                          <a:spcPts val="0"/>
                        </a:spcAft>
                      </a:pPr>
                      <a:endParaRPr lang="en-US" sz="15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latin typeface="+mj-lt"/>
                          <a:ea typeface="Times New Roman"/>
                          <a:cs typeface="Times New Roman"/>
                        </a:rPr>
                        <a:t>SEM II</a:t>
                      </a:r>
                      <a:endParaRPr lang="en-US" sz="18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109">
                <a:tc>
                  <a:txBody>
                    <a:bodyPr/>
                    <a:lstStyle/>
                    <a:p>
                      <a:pPr marL="0" marR="0" algn="ctr" defTabSz="914400" rtl="0" eaLnBrk="1" latinLnBrk="0" hangingPunct="1">
                        <a:lnSpc>
                          <a:spcPct val="100000"/>
                        </a:lnSpc>
                        <a:spcBef>
                          <a:spcPts val="0"/>
                        </a:spcBef>
                        <a:spcAft>
                          <a:spcPts val="0"/>
                        </a:spcAft>
                      </a:pPr>
                      <a:r>
                        <a:rPr lang="en-US" sz="1500" b="1" kern="1200" dirty="0" smtClean="0">
                          <a:solidFill>
                            <a:schemeClr val="tx1"/>
                          </a:solidFill>
                          <a:latin typeface="+mn-lt"/>
                          <a:ea typeface="Times New Roman"/>
                          <a:cs typeface="Times New Roman"/>
                        </a:rPr>
                        <a:t>6</a:t>
                      </a:r>
                      <a:endParaRPr lang="en-US" sz="1500" b="1" kern="1200" dirty="0" smtClean="0">
                        <a:solidFill>
                          <a:schemeClr val="tx1"/>
                        </a:solidFill>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to Farm of Farmer Mr. Milind Sankpal </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Kerli</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29-02-2020</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18</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0258">
                <a:tc>
                  <a:txBody>
                    <a:bodyPr/>
                    <a:lstStyle/>
                    <a:p>
                      <a:pPr marL="0" marR="0" algn="ctr" defTabSz="914400" rtl="0" eaLnBrk="1" latinLnBrk="0" hangingPunct="1">
                        <a:lnSpc>
                          <a:spcPct val="100000"/>
                        </a:lnSpc>
                        <a:spcBef>
                          <a:spcPts val="0"/>
                        </a:spcBef>
                        <a:spcAft>
                          <a:spcPts val="0"/>
                        </a:spcAft>
                      </a:pPr>
                      <a:endParaRPr lang="en-US" sz="1500" b="1" kern="1200" dirty="0" smtClean="0">
                        <a:solidFill>
                          <a:schemeClr val="tx1"/>
                        </a:solidFill>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j-lt"/>
                          <a:ea typeface="Times New Roman"/>
                          <a:cs typeface="Times New Roman"/>
                        </a:rPr>
                        <a:t>SEM IV</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smtClean="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0000"/>
                        </a:lnSpc>
                        <a:spcBef>
                          <a:spcPts val="0"/>
                        </a:spcBef>
                        <a:spcAft>
                          <a:spcPts val="0"/>
                        </a:spcAft>
                      </a:pP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5163">
                <a:tc>
                  <a:txBody>
                    <a:bodyPr/>
                    <a:lstStyle/>
                    <a:p>
                      <a:pPr algn="ctr"/>
                      <a:r>
                        <a:rPr lang="en-US" sz="1500" b="1" kern="1200" dirty="0" smtClean="0">
                          <a:solidFill>
                            <a:schemeClr val="tx1"/>
                          </a:solidFill>
                          <a:latin typeface="+mn-lt"/>
                          <a:ea typeface="+mn-ea"/>
                          <a:cs typeface="+mn-cs"/>
                        </a:rPr>
                        <a:t>7</a:t>
                      </a:r>
                      <a:endParaRPr lang="en-US" sz="1500" b="1"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Commercial biofertilizer production unit in Dept. of Plant Pathology, Agriculture college Kolhapur</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Kolhapur</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07-03-2020</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20</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4272">
                <a:tc>
                  <a:txBody>
                    <a:bodyPr/>
                    <a:lstStyle/>
                    <a:p>
                      <a:pPr algn="ctr"/>
                      <a:r>
                        <a:rPr lang="en-US" sz="1500" b="1" kern="1200" dirty="0" smtClean="0">
                          <a:solidFill>
                            <a:schemeClr val="tx1"/>
                          </a:solidFill>
                          <a:latin typeface="+mn-lt"/>
                          <a:ea typeface="+mn-ea"/>
                          <a:cs typeface="+mn-cs"/>
                        </a:rPr>
                        <a:t>8</a:t>
                      </a:r>
                      <a:endParaRPr lang="en-US" sz="1500" b="1"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to Chickpea Seed Production Plot, ARS, </a:t>
                      </a:r>
                      <a:r>
                        <a:rPr lang="en-US" sz="1500" b="1" kern="1200" dirty="0" err="1" smtClean="0">
                          <a:solidFill>
                            <a:schemeClr val="tx1"/>
                          </a:solidFill>
                          <a:latin typeface="+mj-lt"/>
                          <a:ea typeface="Times New Roman"/>
                          <a:cs typeface="Times New Roman"/>
                        </a:rPr>
                        <a:t>Kasabe</a:t>
                      </a:r>
                      <a:r>
                        <a:rPr lang="en-US" sz="1500" b="1" kern="1200" dirty="0" smtClean="0">
                          <a:solidFill>
                            <a:schemeClr val="tx1"/>
                          </a:solidFill>
                          <a:latin typeface="+mj-lt"/>
                          <a:ea typeface="Times New Roman"/>
                          <a:cs typeface="Times New Roman"/>
                        </a:rPr>
                        <a:t> </a:t>
                      </a:r>
                      <a:r>
                        <a:rPr lang="en-US" sz="1500" b="1" kern="1200" dirty="0" err="1" smtClean="0">
                          <a:solidFill>
                            <a:schemeClr val="tx1"/>
                          </a:solidFill>
                          <a:latin typeface="+mj-lt"/>
                          <a:ea typeface="Times New Roman"/>
                          <a:cs typeface="Times New Roman"/>
                        </a:rPr>
                        <a:t>Digraj</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err="1" smtClean="0">
                          <a:solidFill>
                            <a:schemeClr val="tx1"/>
                          </a:solidFill>
                          <a:latin typeface="+mj-lt"/>
                          <a:ea typeface="Times New Roman"/>
                          <a:cs typeface="Times New Roman"/>
                        </a:rPr>
                        <a:t>Kasabe</a:t>
                      </a:r>
                      <a:r>
                        <a:rPr lang="en-US" sz="1500" b="1" kern="1200" dirty="0" smtClean="0">
                          <a:solidFill>
                            <a:schemeClr val="tx1"/>
                          </a:solidFill>
                          <a:latin typeface="+mj-lt"/>
                          <a:ea typeface="Times New Roman"/>
                          <a:cs typeface="Times New Roman"/>
                        </a:rPr>
                        <a:t> </a:t>
                      </a:r>
                      <a:r>
                        <a:rPr lang="en-US" sz="1500" b="1" kern="1200" dirty="0" err="1" smtClean="0">
                          <a:solidFill>
                            <a:schemeClr val="tx1"/>
                          </a:solidFill>
                          <a:latin typeface="+mj-lt"/>
                          <a:ea typeface="Times New Roman"/>
                          <a:cs typeface="Times New Roman"/>
                        </a:rPr>
                        <a:t>Digraj</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18-01-2020</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22</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4272">
                <a:tc>
                  <a:txBody>
                    <a:bodyPr/>
                    <a:lstStyle/>
                    <a:p>
                      <a:pPr algn="ctr"/>
                      <a:r>
                        <a:rPr lang="en-US" sz="1500" b="1" kern="1200" dirty="0" smtClean="0">
                          <a:solidFill>
                            <a:schemeClr val="tx1"/>
                          </a:solidFill>
                          <a:latin typeface="+mn-lt"/>
                          <a:ea typeface="+mn-ea"/>
                          <a:cs typeface="+mn-cs"/>
                        </a:rPr>
                        <a:t>9</a:t>
                      </a:r>
                      <a:endParaRPr lang="en-US" sz="1500" b="1"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500" b="1" kern="1200" dirty="0" smtClean="0">
                          <a:solidFill>
                            <a:schemeClr val="tx1"/>
                          </a:solidFill>
                          <a:latin typeface="+mj-lt"/>
                          <a:ea typeface="Times New Roman"/>
                          <a:cs typeface="Times New Roman"/>
                        </a:rPr>
                        <a:t>Visit to MSSCL, Seed processing unit</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 </a:t>
                      </a:r>
                      <a:r>
                        <a:rPr lang="en-US" sz="1500" b="1" kern="1200" dirty="0" err="1" smtClean="0">
                          <a:solidFill>
                            <a:schemeClr val="tx1"/>
                          </a:solidFill>
                          <a:latin typeface="+mj-lt"/>
                          <a:ea typeface="Times New Roman"/>
                          <a:cs typeface="Times New Roman"/>
                        </a:rPr>
                        <a:t>Ashta</a:t>
                      </a:r>
                      <a:r>
                        <a:rPr lang="en-US" sz="1500" b="1" kern="1200" dirty="0" smtClean="0">
                          <a:solidFill>
                            <a:schemeClr val="tx1"/>
                          </a:solidFill>
                          <a:latin typeface="+mj-lt"/>
                          <a:ea typeface="Times New Roman"/>
                          <a:cs typeface="Times New Roman"/>
                        </a:rPr>
                        <a:t> </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18-01-2020</a:t>
                      </a:r>
                    </a:p>
                    <a:p>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24</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685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a:t>
            </a:r>
            <a:r>
              <a:rPr lang="en-US" sz="1200" b="1" dirty="0" smtClean="0">
                <a:solidFill>
                  <a:schemeClr val="bg1"/>
                </a:solidFill>
                <a:latin typeface="Trebuchet MS" pitchFamily="34" charset="0"/>
              </a:rPr>
              <a:t>2019-20</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0"/>
            <a:ext cx="17526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3048000" y="849868"/>
            <a:ext cx="9906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INDEX</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4</a:t>
            </a:fld>
            <a:endParaRPr lang="en-US"/>
          </a:p>
        </p:txBody>
      </p:sp>
      <p:graphicFrame>
        <p:nvGraphicFramePr>
          <p:cNvPr id="14" name="Table 13"/>
          <p:cNvGraphicFramePr>
            <a:graphicFrameLocks noGrp="1"/>
          </p:cNvGraphicFramePr>
          <p:nvPr/>
        </p:nvGraphicFramePr>
        <p:xfrm>
          <a:off x="228601" y="1415878"/>
          <a:ext cx="6400799" cy="5594522"/>
        </p:xfrm>
        <a:graphic>
          <a:graphicData uri="http://schemas.openxmlformats.org/drawingml/2006/table">
            <a:tbl>
              <a:tblPr/>
              <a:tblGrid>
                <a:gridCol w="380999"/>
                <a:gridCol w="3184004"/>
                <a:gridCol w="1134319"/>
                <a:gridCol w="972273"/>
                <a:gridCol w="729204"/>
              </a:tblGrid>
              <a:tr h="609296">
                <a:tc>
                  <a:txBody>
                    <a:bodyPr/>
                    <a:lstStyle/>
                    <a:p>
                      <a:pPr marL="0" marR="0" algn="ctr">
                        <a:lnSpc>
                          <a:spcPct val="100000"/>
                        </a:lnSpc>
                        <a:spcBef>
                          <a:spcPts val="0"/>
                        </a:spcBef>
                        <a:spcAft>
                          <a:spcPts val="0"/>
                        </a:spcAft>
                      </a:pPr>
                      <a:r>
                        <a:rPr lang="en-US" sz="1600" b="1" dirty="0">
                          <a:latin typeface="Calibri"/>
                          <a:ea typeface="Times New Roman"/>
                          <a:cs typeface="Times New Roman"/>
                        </a:rPr>
                        <a:t>Sr. No.</a:t>
                      </a:r>
                      <a:endParaRPr lang="en-US" sz="16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b="1" dirty="0">
                          <a:latin typeface="Calibri"/>
                          <a:ea typeface="Times New Roman"/>
                          <a:cs typeface="Times New Roman"/>
                        </a:rPr>
                        <a:t>Title of Visit</a:t>
                      </a:r>
                      <a:endParaRPr lang="en-US" sz="16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b="1" dirty="0">
                          <a:latin typeface="Calibri"/>
                          <a:ea typeface="Times New Roman"/>
                          <a:cs typeface="Times New Roman"/>
                        </a:rPr>
                        <a:t>Place</a:t>
                      </a:r>
                      <a:endParaRPr lang="en-US" sz="16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b="1" dirty="0">
                          <a:latin typeface="Calibri"/>
                          <a:ea typeface="Times New Roman"/>
                          <a:cs typeface="Times New Roman"/>
                        </a:rPr>
                        <a:t>Date</a:t>
                      </a:r>
                      <a:endParaRPr lang="en-US" sz="16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b="1" dirty="0" smtClean="0">
                          <a:latin typeface="Calibri"/>
                          <a:ea typeface="Times New Roman"/>
                          <a:cs typeface="Times New Roman"/>
                        </a:rPr>
                        <a:t>Page</a:t>
                      </a:r>
                      <a:endParaRPr lang="en-US" sz="1600" b="1"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1690">
                <a:tc>
                  <a:txBody>
                    <a:bodyPr/>
                    <a:lstStyle/>
                    <a:p>
                      <a:endParaRPr lang="en-US" dirty="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latin typeface="+mj-lt"/>
                          <a:ea typeface="Times New Roman"/>
                          <a:cs typeface="Times New Roman"/>
                        </a:rPr>
                        <a:t>SEM VI</a:t>
                      </a:r>
                      <a:endParaRPr lang="en-US" sz="18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2817">
                <a:tc>
                  <a:txBody>
                    <a:bodyPr/>
                    <a:lstStyle/>
                    <a:p>
                      <a:pPr algn="ctr"/>
                      <a:r>
                        <a:rPr lang="en-US" sz="1500" b="1" kern="1200" dirty="0" smtClean="0">
                          <a:solidFill>
                            <a:schemeClr val="tx1"/>
                          </a:solidFill>
                          <a:latin typeface="+mj-lt"/>
                          <a:ea typeface="Times New Roman"/>
                          <a:cs typeface="Times New Roman"/>
                        </a:rPr>
                        <a:t>10</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Visit to Apiculture </a:t>
                      </a:r>
                      <a:r>
                        <a:rPr lang="en-US" sz="1500" b="1" kern="1200" dirty="0" smtClean="0">
                          <a:solidFill>
                            <a:schemeClr val="tx1"/>
                          </a:solidFill>
                          <a:latin typeface="+mj-lt"/>
                          <a:ea typeface="Times New Roman"/>
                          <a:cs typeface="Times New Roman"/>
                        </a:rPr>
                        <a:t>unit</a:t>
                      </a:r>
                      <a:endParaRPr lang="en-US" sz="1500" b="1" kern="1200" dirty="0" smtClean="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err="1" smtClean="0">
                          <a:solidFill>
                            <a:schemeClr val="tx1"/>
                          </a:solidFill>
                          <a:latin typeface="+mj-lt"/>
                          <a:ea typeface="Times New Roman"/>
                          <a:cs typeface="Times New Roman"/>
                        </a:rPr>
                        <a:t>Giroli</a:t>
                      </a:r>
                      <a:r>
                        <a:rPr lang="en-US" sz="1500" b="1" kern="1200" dirty="0" smtClean="0">
                          <a:solidFill>
                            <a:schemeClr val="tx1"/>
                          </a:solidFill>
                          <a:latin typeface="+mj-lt"/>
                          <a:ea typeface="Times New Roman"/>
                          <a:cs typeface="Times New Roman"/>
                        </a:rPr>
                        <a:t> Kolhapur</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27-01-2020</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26</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9493">
                <a:tc>
                  <a:txBody>
                    <a:bodyPr/>
                    <a:lstStyle/>
                    <a:p>
                      <a:pPr algn="ctr"/>
                      <a:r>
                        <a:rPr lang="en-US" sz="1500" b="1" kern="1200" dirty="0" smtClean="0">
                          <a:solidFill>
                            <a:schemeClr val="tx1"/>
                          </a:solidFill>
                          <a:latin typeface="+mj-lt"/>
                          <a:ea typeface="Times New Roman"/>
                          <a:cs typeface="Times New Roman"/>
                        </a:rPr>
                        <a:t>11</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500" b="1" kern="1200" dirty="0" smtClean="0">
                          <a:solidFill>
                            <a:schemeClr val="tx1"/>
                          </a:solidFill>
                          <a:latin typeface="+mj-lt"/>
                          <a:ea typeface="Times New Roman"/>
                          <a:cs typeface="Times New Roman"/>
                        </a:rPr>
                        <a:t>Visit to KF Bio-plants Pvt. Ltd. </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err="1" smtClean="0">
                          <a:solidFill>
                            <a:schemeClr val="tx1"/>
                          </a:solidFill>
                          <a:latin typeface="+mj-lt"/>
                          <a:ea typeface="Times New Roman"/>
                          <a:cs typeface="Times New Roman"/>
                        </a:rPr>
                        <a:t>Manjari</a:t>
                      </a:r>
                      <a:r>
                        <a:rPr lang="en-US" sz="1500" b="1" kern="1200" dirty="0" smtClean="0">
                          <a:solidFill>
                            <a:schemeClr val="tx1"/>
                          </a:solidFill>
                          <a:latin typeface="+mj-lt"/>
                          <a:ea typeface="Times New Roman"/>
                          <a:cs typeface="Times New Roman"/>
                        </a:rPr>
                        <a:t> Bk. </a:t>
                      </a:r>
                      <a:r>
                        <a:rPr lang="en-US" sz="1500" b="1" kern="1200" dirty="0" err="1" smtClean="0">
                          <a:solidFill>
                            <a:schemeClr val="tx1"/>
                          </a:solidFill>
                          <a:latin typeface="+mj-lt"/>
                          <a:ea typeface="Times New Roman"/>
                          <a:cs typeface="Times New Roman"/>
                        </a:rPr>
                        <a:t>Pune</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14-12-2019</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28</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9958">
                <a:tc>
                  <a:txBody>
                    <a:bodyPr/>
                    <a:lstStyle/>
                    <a:p>
                      <a:pPr algn="ctr"/>
                      <a:endParaRPr lang="en-US"/>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Times New Roman"/>
                          <a:cs typeface="Times New Roman"/>
                        </a:rPr>
                        <a:t>SEM VI</a:t>
                      </a:r>
                      <a:r>
                        <a:rPr lang="en-US" sz="1800" b="1" kern="1200" dirty="0" smtClean="0">
                          <a:solidFill>
                            <a:schemeClr val="tx1"/>
                          </a:solidFill>
                          <a:latin typeface="+mn-lt"/>
                          <a:ea typeface="+mn-ea"/>
                          <a:cs typeface="+mn-cs"/>
                        </a:rPr>
                        <a:t>II</a:t>
                      </a:r>
                      <a:endParaRPr lang="en-US" sz="1800" b="1" kern="1200" dirty="0" smtClean="0">
                        <a:solidFill>
                          <a:schemeClr val="tx1"/>
                        </a:solidFill>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dirty="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dirty="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dirty="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2817">
                <a:tc>
                  <a:txBody>
                    <a:bodyPr/>
                    <a:lstStyle/>
                    <a:p>
                      <a:pPr algn="ctr"/>
                      <a:r>
                        <a:rPr lang="en-US" sz="1500" b="1" kern="1200" dirty="0" smtClean="0">
                          <a:solidFill>
                            <a:schemeClr val="tx1"/>
                          </a:solidFill>
                          <a:latin typeface="+mj-lt"/>
                          <a:ea typeface="Times New Roman"/>
                          <a:cs typeface="Times New Roman"/>
                        </a:rPr>
                        <a:t>12</a:t>
                      </a:r>
                      <a:endParaRPr lang="en-US" sz="1500" b="1" kern="1200" dirty="0" smtClean="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500" b="1" kern="1200" dirty="0" smtClean="0">
                          <a:solidFill>
                            <a:schemeClr val="tx1"/>
                          </a:solidFill>
                          <a:latin typeface="+mj-lt"/>
                          <a:ea typeface="Times New Roman"/>
                          <a:cs typeface="Times New Roman"/>
                        </a:rPr>
                        <a:t>Visit to Commercial vegetable production plot </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Vadgoan</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21-02-2020</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29</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2817">
                <a:tc>
                  <a:txBody>
                    <a:bodyPr/>
                    <a:lstStyle/>
                    <a:p>
                      <a:pPr algn="ctr"/>
                      <a:r>
                        <a:rPr lang="en-US" sz="1500" b="1" kern="1200" dirty="0" smtClean="0">
                          <a:solidFill>
                            <a:schemeClr val="tx1"/>
                          </a:solidFill>
                          <a:latin typeface="+mj-lt"/>
                          <a:ea typeface="Times New Roman"/>
                          <a:cs typeface="Times New Roman"/>
                        </a:rPr>
                        <a:t>13</a:t>
                      </a:r>
                      <a:endParaRPr lang="en-US" sz="1500" b="1" kern="1200" dirty="0" smtClean="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500" b="1" kern="1200" dirty="0" smtClean="0">
                          <a:solidFill>
                            <a:schemeClr val="tx1"/>
                          </a:solidFill>
                          <a:latin typeface="+mj-lt"/>
                          <a:ea typeface="Times New Roman"/>
                          <a:cs typeface="Times New Roman"/>
                        </a:rPr>
                        <a:t>Visit to “Sphurti Dairy Processing Unit</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Gokul Shirgaon</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22-02-2020</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31</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2817">
                <a:tc>
                  <a:txBody>
                    <a:bodyPr/>
                    <a:lstStyle/>
                    <a:p>
                      <a:pPr algn="ctr"/>
                      <a:r>
                        <a:rPr lang="en-US" sz="1500" b="1" kern="1200" dirty="0" smtClean="0">
                          <a:solidFill>
                            <a:schemeClr val="tx1"/>
                          </a:solidFill>
                          <a:latin typeface="+mj-lt"/>
                          <a:ea typeface="Times New Roman"/>
                          <a:cs typeface="Times New Roman"/>
                        </a:rPr>
                        <a:t>14</a:t>
                      </a:r>
                      <a:endParaRPr lang="en-US" sz="1500" b="1" kern="1200" dirty="0" smtClean="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500" b="1" kern="1200" dirty="0" smtClean="0">
                          <a:solidFill>
                            <a:schemeClr val="tx1"/>
                          </a:solidFill>
                          <a:latin typeface="+mj-lt"/>
                          <a:ea typeface="Times New Roman"/>
                          <a:cs typeface="Times New Roman"/>
                        </a:rPr>
                        <a:t>Visit to  Organic Farming at Kaneri math</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Kaneri</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05-03-2020</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33</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2817">
                <a:tc>
                  <a:txBody>
                    <a:bodyPr/>
                    <a:lstStyle/>
                    <a:p>
                      <a:pPr algn="ctr"/>
                      <a:r>
                        <a:rPr lang="en-US" sz="1500" b="1" kern="1200" dirty="0" smtClean="0">
                          <a:solidFill>
                            <a:schemeClr val="tx1"/>
                          </a:solidFill>
                          <a:latin typeface="+mj-lt"/>
                          <a:ea typeface="Times New Roman"/>
                          <a:cs typeface="Times New Roman"/>
                        </a:rPr>
                        <a:t>15</a:t>
                      </a:r>
                      <a:endParaRPr lang="en-US" sz="1500" b="1" kern="1200" dirty="0" smtClean="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500" b="1" kern="1200" dirty="0" smtClean="0">
                          <a:solidFill>
                            <a:schemeClr val="tx1"/>
                          </a:solidFill>
                          <a:latin typeface="+mj-lt"/>
                          <a:ea typeface="Times New Roman"/>
                          <a:cs typeface="Times New Roman"/>
                        </a:rPr>
                        <a:t>Soil Testing Laboratory   at college of agriculture Kolhapur</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Kolhapur</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kern="1200" dirty="0" smtClean="0">
                          <a:solidFill>
                            <a:schemeClr val="tx1"/>
                          </a:solidFill>
                          <a:latin typeface="+mj-lt"/>
                          <a:ea typeface="Times New Roman"/>
                          <a:cs typeface="Times New Roman"/>
                        </a:rPr>
                        <a:t>05-03-2020</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500" b="1" kern="1200" dirty="0" smtClean="0">
                          <a:solidFill>
                            <a:schemeClr val="tx1"/>
                          </a:solidFill>
                          <a:latin typeface="+mj-lt"/>
                          <a:ea typeface="Times New Roman"/>
                          <a:cs typeface="Times New Roman"/>
                        </a:rPr>
                        <a:t>35</a:t>
                      </a:r>
                      <a:endParaRPr lang="en-US" sz="1500" b="1" kern="1200" dirty="0">
                        <a:solidFill>
                          <a:schemeClr val="tx1"/>
                        </a:solidFill>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a:t>
            </a:r>
            <a:r>
              <a:rPr lang="en-US" sz="1200" b="1" dirty="0" smtClean="0">
                <a:solidFill>
                  <a:schemeClr val="bg1"/>
                </a:solidFill>
                <a:latin typeface="Trebuchet MS" pitchFamily="34" charset="0"/>
              </a:rPr>
              <a:t>2019-20</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219200" cy="533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5</a:t>
            </a:fld>
            <a:endParaRPr lang="en-US"/>
          </a:p>
        </p:txBody>
      </p:sp>
      <p:sp>
        <p:nvSpPr>
          <p:cNvPr id="14" name="TextBox 13"/>
          <p:cNvSpPr txBox="1"/>
          <p:nvPr/>
        </p:nvSpPr>
        <p:spPr>
          <a:xfrm>
            <a:off x="914400" y="2743200"/>
            <a:ext cx="5181600" cy="2431435"/>
          </a:xfrm>
          <a:prstGeom prst="rect">
            <a:avLst/>
          </a:prstGeom>
          <a:noFill/>
        </p:spPr>
        <p:txBody>
          <a:bodyPr wrap="square" rtlCol="0">
            <a:spAutoFit/>
          </a:bodyPr>
          <a:lstStyle/>
          <a:p>
            <a:pPr algn="ctr"/>
            <a:r>
              <a:rPr lang="en-US" sz="3200" b="1" dirty="0" smtClean="0">
                <a:latin typeface="+mj-lt"/>
              </a:rPr>
              <a:t>STUDENTS EXPOSURE VISIT</a:t>
            </a:r>
            <a:endParaRPr lang="en-US" sz="3200" b="1" dirty="0" smtClean="0">
              <a:latin typeface="+mj-lt"/>
              <a:ea typeface="Times New Roman"/>
              <a:cs typeface="Times New Roman"/>
            </a:endParaRPr>
          </a:p>
          <a:p>
            <a:pPr algn="ctr"/>
            <a:endParaRPr lang="en-US" sz="3200" b="1" dirty="0" smtClean="0">
              <a:latin typeface="+mj-lt"/>
              <a:ea typeface="Times New Roman"/>
              <a:cs typeface="Times New Roman"/>
            </a:endParaRPr>
          </a:p>
          <a:p>
            <a:pPr algn="ctr"/>
            <a:r>
              <a:rPr lang="en-US" sz="3200" b="1" dirty="0" smtClean="0">
                <a:latin typeface="+mj-lt"/>
                <a:ea typeface="Times New Roman"/>
                <a:cs typeface="Times New Roman"/>
              </a:rPr>
              <a:t>Odd Semester </a:t>
            </a:r>
          </a:p>
          <a:p>
            <a:pPr algn="ctr"/>
            <a:r>
              <a:rPr lang="en-US" sz="2800" b="1" dirty="0" smtClean="0">
                <a:latin typeface="+mj-lt"/>
                <a:ea typeface="Times New Roman"/>
                <a:cs typeface="Times New Roman"/>
              </a:rPr>
              <a:t>(SEM I, III, V, VII)</a:t>
            </a:r>
            <a:endParaRPr lang="en-US" sz="2800" dirty="0" smtClean="0">
              <a:latin typeface="+mj-lt"/>
              <a:ea typeface="Times New Roman"/>
              <a:cs typeface="Times New Roman"/>
            </a:endParaRPr>
          </a:p>
          <a:p>
            <a:endParaRPr lang="en-US" sz="2800" dirty="0">
              <a:latin typeface="+mj-lt"/>
            </a:endParaRPr>
          </a:p>
        </p:txBody>
      </p:sp>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838200" y="849868"/>
            <a:ext cx="4800600" cy="369332"/>
          </a:xfrm>
          <a:prstGeom prst="rect">
            <a:avLst/>
          </a:prstGeom>
        </p:spPr>
        <p:txBody>
          <a:bodyPr wrap="square">
            <a:spAutoFit/>
          </a:bodyPr>
          <a:lstStyle/>
          <a:p>
            <a:pPr algn="ctr"/>
            <a:r>
              <a:rPr lang="en-US" b="1" dirty="0" smtClean="0"/>
              <a:t>1. </a:t>
            </a:r>
            <a:r>
              <a:rPr lang="en-US" b="1" dirty="0" smtClean="0">
                <a:ea typeface="Times New Roman"/>
              </a:rPr>
              <a:t>Visit to Milk Dairy, </a:t>
            </a:r>
            <a:r>
              <a:rPr lang="en-US" b="1" dirty="0" smtClean="0"/>
              <a:t>Yalgud</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00422"/>
          <a:ext cx="5869305" cy="717652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latin typeface="+mn-lt"/>
                          <a:ea typeface="Calibri"/>
                        </a:rPr>
                        <a:t>ASDS-353</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latin typeface="+mn-lt"/>
                        </a:rPr>
                        <a:t>Dr. A. S. </a:t>
                      </a:r>
                      <a:r>
                        <a:rPr lang="en-US" dirty="0" err="1" smtClean="0">
                          <a:latin typeface="+mn-lt"/>
                        </a:rPr>
                        <a:t>Mukhekar</a:t>
                      </a:r>
                      <a:endParaRPr lang="en-US" dirty="0" smtClean="0">
                        <a:latin typeface="+mn-lt"/>
                      </a:endParaRPr>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Technology of Milk and Milk Products</a:t>
                      </a:r>
                      <a:endParaRPr lang="en-US" dirty="0">
                        <a:latin typeface="+mn-lt"/>
                      </a:endParaRPr>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Education (Course Visit)</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Yalgud (Kolhapur)</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Third Year B.Sc. </a:t>
                      </a:r>
                      <a:r>
                        <a:rPr lang="en-US" sz="1800" kern="1200" dirty="0" err="1" smtClean="0">
                          <a:solidFill>
                            <a:schemeClr val="tx1"/>
                          </a:solidFill>
                          <a:latin typeface="+mn-lt"/>
                          <a:ea typeface="+mn-ea"/>
                          <a:cs typeface="+mn-cs"/>
                        </a:rPr>
                        <a:t>Agri</a:t>
                      </a:r>
                      <a:endParaRPr lang="en-US" sz="1800" kern="1200" dirty="0" smtClean="0">
                        <a:solidFill>
                          <a:schemeClr val="tx1"/>
                        </a:solidFill>
                        <a:latin typeface="+mn-lt"/>
                        <a:ea typeface="+mn-ea"/>
                        <a:cs typeface="+mn-cs"/>
                      </a:endParaRPr>
                    </a:p>
                    <a:p>
                      <a:r>
                        <a:rPr lang="en-US" sz="1800" kern="1200" dirty="0" smtClean="0">
                          <a:solidFill>
                            <a:schemeClr val="tx1"/>
                          </a:solidFill>
                          <a:latin typeface="+mn-lt"/>
                          <a:ea typeface="+mn-ea"/>
                          <a:cs typeface="+mn-cs"/>
                        </a:rPr>
                        <a:t>SEM -V</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latin typeface="+mn-lt"/>
                        </a:rPr>
                        <a:t>94</a:t>
                      </a:r>
                      <a:endParaRPr lang="en-US" dirty="0">
                        <a:latin typeface="+mn-lt"/>
                      </a:endParaRPr>
                    </a:p>
                  </a:txBody>
                  <a:tcPr marL="68580" marR="68580" marT="0" marB="0"/>
                </a:tc>
              </a:tr>
              <a:tr h="400963">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err="1" smtClean="0">
                          <a:latin typeface="+mn-lt"/>
                          <a:ea typeface="Calibri"/>
                        </a:rPr>
                        <a:t>Shri.Hanuman</a:t>
                      </a:r>
                      <a:r>
                        <a:rPr lang="en-US" sz="1800" dirty="0" smtClean="0">
                          <a:latin typeface="+mn-lt"/>
                          <a:ea typeface="Calibri"/>
                        </a:rPr>
                        <a:t> </a:t>
                      </a:r>
                      <a:r>
                        <a:rPr lang="en-US" sz="1800" dirty="0" err="1" smtClean="0">
                          <a:latin typeface="+mn-lt"/>
                          <a:ea typeface="Calibri"/>
                        </a:rPr>
                        <a:t>Sahakari</a:t>
                      </a:r>
                      <a:r>
                        <a:rPr lang="en-US" sz="1800" dirty="0" smtClean="0">
                          <a:latin typeface="+mn-lt"/>
                          <a:ea typeface="Calibri"/>
                        </a:rPr>
                        <a:t> </a:t>
                      </a:r>
                      <a:r>
                        <a:rPr lang="en-US" sz="1800" dirty="0" err="1" smtClean="0">
                          <a:latin typeface="+mn-lt"/>
                          <a:ea typeface="Calibri"/>
                        </a:rPr>
                        <a:t>Dudh</a:t>
                      </a:r>
                      <a:r>
                        <a:rPr lang="en-US" sz="1800" dirty="0" smtClean="0">
                          <a:latin typeface="+mn-lt"/>
                          <a:ea typeface="Calibri"/>
                        </a:rPr>
                        <a:t> </a:t>
                      </a:r>
                      <a:r>
                        <a:rPr lang="en-US" sz="1800" dirty="0" err="1" smtClean="0">
                          <a:latin typeface="+mn-lt"/>
                          <a:ea typeface="Calibri"/>
                        </a:rPr>
                        <a:t>Vyavasaik</a:t>
                      </a:r>
                      <a:r>
                        <a:rPr lang="en-US" sz="1800" dirty="0" smtClean="0">
                          <a:latin typeface="+mn-lt"/>
                          <a:ea typeface="Calibri"/>
                        </a:rPr>
                        <a:t> </a:t>
                      </a:r>
                      <a:r>
                        <a:rPr lang="en-US" sz="1800" dirty="0" err="1" smtClean="0">
                          <a:latin typeface="+mn-lt"/>
                          <a:ea typeface="Calibri"/>
                        </a:rPr>
                        <a:t>Va</a:t>
                      </a:r>
                      <a:r>
                        <a:rPr lang="en-US" sz="1800" dirty="0" smtClean="0">
                          <a:latin typeface="+mn-lt"/>
                          <a:ea typeface="Calibri"/>
                        </a:rPr>
                        <a:t> </a:t>
                      </a:r>
                      <a:r>
                        <a:rPr lang="en-US" sz="1800" dirty="0" err="1" smtClean="0">
                          <a:latin typeface="+mn-lt"/>
                          <a:ea typeface="Calibri"/>
                        </a:rPr>
                        <a:t>Krushipurak</a:t>
                      </a:r>
                      <a:r>
                        <a:rPr lang="en-US" sz="1800" dirty="0" smtClean="0">
                          <a:latin typeface="+mn-lt"/>
                          <a:ea typeface="Calibri"/>
                        </a:rPr>
                        <a:t> </a:t>
                      </a:r>
                      <a:r>
                        <a:rPr lang="en-US" sz="1800" dirty="0" err="1" smtClean="0">
                          <a:latin typeface="+mn-lt"/>
                          <a:ea typeface="Calibri"/>
                        </a:rPr>
                        <a:t>seva</a:t>
                      </a:r>
                      <a:r>
                        <a:rPr lang="en-US" sz="1800" dirty="0" smtClean="0">
                          <a:latin typeface="+mn-lt"/>
                          <a:ea typeface="Calibri"/>
                        </a:rPr>
                        <a:t> </a:t>
                      </a:r>
                      <a:r>
                        <a:rPr lang="en-US" sz="1800" dirty="0" err="1" smtClean="0">
                          <a:latin typeface="+mn-lt"/>
                          <a:ea typeface="Calibri"/>
                        </a:rPr>
                        <a:t>sanstha</a:t>
                      </a:r>
                      <a:r>
                        <a:rPr lang="en-US" sz="1800" dirty="0" smtClean="0">
                          <a:latin typeface="+mn-lt"/>
                          <a:ea typeface="Calibri"/>
                        </a:rPr>
                        <a:t>   </a:t>
                      </a:r>
                      <a:r>
                        <a:rPr lang="en-US" sz="1800" dirty="0" err="1" smtClean="0">
                          <a:latin typeface="+mn-lt"/>
                          <a:ea typeface="Calibri"/>
                        </a:rPr>
                        <a:t>Limited,Yalgud</a:t>
                      </a:r>
                      <a:r>
                        <a:rPr lang="en-US" sz="1800" dirty="0" smtClean="0">
                          <a:latin typeface="+mn-lt"/>
                          <a:ea typeface="Calibri"/>
                        </a:rPr>
                        <a:t>, Kolhapur</a:t>
                      </a:r>
                      <a:endParaRPr lang="en-US" dirty="0">
                        <a:latin typeface="+mn-lt"/>
                      </a:endParaRPr>
                    </a:p>
                  </a:txBody>
                  <a:tcPr marL="68580" marR="68580" marT="0" marB="0"/>
                </a:tc>
              </a:tr>
              <a:tr h="400963">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latin typeface="+mn-lt"/>
                        </a:rPr>
                        <a:t> Dr. </a:t>
                      </a:r>
                      <a:r>
                        <a:rPr lang="en-US" dirty="0" err="1" smtClean="0">
                          <a:latin typeface="+mn-lt"/>
                        </a:rPr>
                        <a:t>D.C.Kadam</a:t>
                      </a:r>
                      <a:r>
                        <a:rPr lang="en-US" dirty="0" smtClean="0">
                          <a:latin typeface="+mn-lt"/>
                        </a:rPr>
                        <a:t>, Prof. V.M. </a:t>
                      </a:r>
                      <a:r>
                        <a:rPr lang="en-US" dirty="0" err="1" smtClean="0">
                          <a:latin typeface="+mn-lt"/>
                        </a:rPr>
                        <a:t>Yadav</a:t>
                      </a:r>
                      <a:endParaRPr lang="en-US" dirty="0" smtClean="0">
                        <a:latin typeface="+mn-lt"/>
                      </a:endParaRPr>
                    </a:p>
                    <a:p>
                      <a:endParaRPr lang="en-US" dirty="0">
                        <a:latin typeface="+mn-lt"/>
                      </a:endParaRP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14</a:t>
                      </a:r>
                      <a:r>
                        <a:rPr lang="en-US" sz="1800" kern="1200" baseline="30000" dirty="0" smtClean="0">
                          <a:solidFill>
                            <a:schemeClr val="tx1"/>
                          </a:solidFill>
                          <a:latin typeface="+mn-lt"/>
                          <a:ea typeface="+mn-ea"/>
                          <a:cs typeface="+mn-cs"/>
                        </a:rPr>
                        <a:t>th</a:t>
                      </a:r>
                      <a:r>
                        <a:rPr lang="en-US" sz="1800" kern="1200" dirty="0" smtClean="0">
                          <a:solidFill>
                            <a:schemeClr val="tx1"/>
                          </a:solidFill>
                          <a:latin typeface="+mn-lt"/>
                          <a:ea typeface="+mn-ea"/>
                          <a:cs typeface="+mn-cs"/>
                        </a:rPr>
                        <a:t> September 2019</a:t>
                      </a:r>
                    </a:p>
                    <a:p>
                      <a:endParaRPr lang="en-US" dirty="0">
                        <a:latin typeface="+mn-lt"/>
                      </a:endParaRPr>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1: Visit to “Yalgud Dairy Processing Unit, Kolhapur”</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6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Lab Incharge </a:t>
                      </a:r>
                      <a:r>
                        <a:rPr lang="en-US" sz="1800" b="1" kern="1200" dirty="0" smtClean="0">
                          <a:solidFill>
                            <a:schemeClr val="tx1"/>
                          </a:solidFill>
                          <a:latin typeface="+mn-lt"/>
                          <a:ea typeface="+mn-ea"/>
                          <a:cs typeface="+mn-cs"/>
                        </a:rPr>
                        <a:t>gave information about their analysis Lab</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9" name="Picture 18" descr="C:\Users\Ashwini\Downloads\IMG_20190914_113253.jpg"/>
          <p:cNvPicPr/>
          <p:nvPr/>
        </p:nvPicPr>
        <p:blipFill>
          <a:blip r:embed="rId4" cstate="print"/>
          <a:srcRect t="31430"/>
          <a:stretch>
            <a:fillRect/>
          </a:stretch>
        </p:blipFill>
        <p:spPr bwMode="auto">
          <a:xfrm>
            <a:off x="467498" y="4724400"/>
            <a:ext cx="6085702" cy="312420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21" name="Picture 20" descr="K:\Dr.D.Y.Patil, Tasande\AHDS I, IV, V, VI SEM\Technology of milk and milk products\AHDS_353 2019-20\AHDS Visit Yalgud\yalgud dairy photo\DSCN1238.JPG"/>
          <p:cNvPicPr/>
          <p:nvPr/>
        </p:nvPicPr>
        <p:blipFill>
          <a:blip r:embed="rId5" cstate="print"/>
          <a:srcRect t="10304" b="26326"/>
          <a:stretch>
            <a:fillRect/>
          </a:stretch>
        </p:blipFill>
        <p:spPr bwMode="auto">
          <a:xfrm>
            <a:off x="457200" y="990600"/>
            <a:ext cx="6009606" cy="3124200"/>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400800" cy="923330"/>
          </a:xfrm>
          <a:prstGeom prst="rect">
            <a:avLst/>
          </a:prstGeom>
        </p:spPr>
        <p:txBody>
          <a:bodyPr wrap="square">
            <a:spAutoFit/>
          </a:bodyPr>
          <a:lstStyle/>
          <a:p>
            <a:r>
              <a:rPr lang="en-US" b="1" dirty="0" smtClean="0"/>
              <a:t>2.  Visit to Regulated Market  “Agricultural Produce Market Committee” Kolhapur</a:t>
            </a:r>
          </a:p>
          <a:p>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571237"/>
          <a:ext cx="5869305" cy="6309360"/>
        </p:xfrm>
        <a:graphic>
          <a:graphicData uri="http://schemas.openxmlformats.org/drawingml/2006/table">
            <a:tbl>
              <a:tblPr firstRow="1" firstCol="1" bandRow="1">
                <a:tableStyleId>{5940675A-B579-460E-94D1-54222C63F5DA}</a:tableStyleId>
              </a:tblPr>
              <a:tblGrid>
                <a:gridCol w="2354580"/>
                <a:gridCol w="171450"/>
                <a:gridCol w="3343275"/>
              </a:tblGrid>
              <a:tr h="160066">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sz="1800" b="0" kern="1200" dirty="0" smtClean="0">
                          <a:solidFill>
                            <a:schemeClr val="tx1"/>
                          </a:solidFill>
                          <a:latin typeface="+mn-lt"/>
                          <a:ea typeface="+mn-ea"/>
                          <a:cs typeface="+mn-cs"/>
                        </a:rPr>
                        <a:t>ECON 353 </a:t>
                      </a:r>
                      <a:endParaRPr lang="en-US" b="0" dirty="0"/>
                    </a:p>
                  </a:txBody>
                  <a:tcPr marL="68580" marR="68580" marT="0" marB="0"/>
                </a:tc>
              </a:tr>
              <a:tr h="160066">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sz="1800" b="0" kern="1200" dirty="0" smtClean="0">
                          <a:solidFill>
                            <a:schemeClr val="tx1"/>
                          </a:solidFill>
                          <a:latin typeface="+mn-lt"/>
                          <a:ea typeface="+mn-ea"/>
                          <a:cs typeface="+mn-cs"/>
                        </a:rPr>
                        <a:t>Mrs. S. J. </a:t>
                      </a:r>
                      <a:r>
                        <a:rPr lang="en-US" sz="1800" b="0" kern="1200" dirty="0" err="1" smtClean="0">
                          <a:solidFill>
                            <a:schemeClr val="tx1"/>
                          </a:solidFill>
                          <a:latin typeface="+mn-lt"/>
                          <a:ea typeface="+mn-ea"/>
                          <a:cs typeface="+mn-cs"/>
                        </a:rPr>
                        <a:t>Misal</a:t>
                      </a:r>
                      <a:endParaRPr lang="en-US" b="0" dirty="0"/>
                    </a:p>
                  </a:txBody>
                  <a:tcPr marL="68580" marR="68580" marT="0" marB="0"/>
                </a:tc>
              </a:tr>
              <a:tr h="357048">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Agricultural Marketing Trade &amp; Prices</a:t>
                      </a:r>
                    </a:p>
                    <a:p>
                      <a:pPr>
                        <a:lnSpc>
                          <a:spcPct val="100000"/>
                        </a:lnSpc>
                      </a:pPr>
                      <a:endParaRPr lang="en-US" b="0" dirty="0"/>
                    </a:p>
                  </a:txBody>
                  <a:tcPr marL="68580" marR="68580" marT="0" marB="0"/>
                </a:tc>
              </a:tr>
              <a:tr h="833112">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lnSpc>
                          <a:spcPct val="100000"/>
                        </a:lnSpc>
                      </a:pPr>
                      <a:r>
                        <a:rPr lang="en-US" sz="1800" b="0" kern="1200" dirty="0" smtClean="0">
                          <a:solidFill>
                            <a:schemeClr val="tx1"/>
                          </a:solidFill>
                          <a:latin typeface="+mn-lt"/>
                          <a:ea typeface="+mn-ea"/>
                          <a:cs typeface="+mn-cs"/>
                        </a:rPr>
                        <a:t>Get acquainted with how regulated market were running &amp; to know Method of Sale, Grading of produce, Market charges, Licensing of market functionaries, Provision of amenities in the market. </a:t>
                      </a:r>
                      <a:endParaRPr lang="en-US" b="0" dirty="0"/>
                    </a:p>
                  </a:txBody>
                  <a:tcPr marL="68580" marR="68580" marT="0" marB="0"/>
                </a:tc>
              </a:tr>
              <a:tr h="338590">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APMC, Kolhapur </a:t>
                      </a:r>
                    </a:p>
                  </a:txBody>
                  <a:tcPr marL="68580" marR="68580" marT="0" marB="0"/>
                </a:tc>
              </a:tr>
              <a:tr h="338590">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sz="1800" b="0" kern="1200" dirty="0" smtClean="0">
                          <a:solidFill>
                            <a:schemeClr val="tx1"/>
                          </a:solidFill>
                          <a:latin typeface="+mn-lt"/>
                          <a:ea typeface="+mn-ea"/>
                          <a:cs typeface="+mn-cs"/>
                        </a:rPr>
                        <a:t>B.Sc.Agri.3</a:t>
                      </a:r>
                      <a:r>
                        <a:rPr lang="en-US" sz="1800" b="0" kern="1200" baseline="30000" dirty="0" smtClean="0">
                          <a:solidFill>
                            <a:schemeClr val="tx1"/>
                          </a:solidFill>
                          <a:latin typeface="+mn-lt"/>
                          <a:ea typeface="+mn-ea"/>
                          <a:cs typeface="+mn-cs"/>
                        </a:rPr>
                        <a:t>rd</a:t>
                      </a:r>
                      <a:r>
                        <a:rPr lang="en-US" sz="1800" b="0" kern="1200" dirty="0" smtClean="0">
                          <a:solidFill>
                            <a:schemeClr val="tx1"/>
                          </a:solidFill>
                          <a:latin typeface="+mn-lt"/>
                          <a:ea typeface="+mn-ea"/>
                          <a:cs typeface="+mn-cs"/>
                        </a:rPr>
                        <a:t> year ( Sem.-V)</a:t>
                      </a:r>
                      <a:endParaRPr lang="en-US" b="0" dirty="0"/>
                    </a:p>
                  </a:txBody>
                  <a:tcPr marL="68580" marR="68580" marT="0" marB="0"/>
                </a:tc>
              </a:tr>
              <a:tr h="338590">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b="0" dirty="0" smtClean="0"/>
                        <a:t>60</a:t>
                      </a:r>
                      <a:endParaRPr lang="en-US" b="0" dirty="0"/>
                    </a:p>
                  </a:txBody>
                  <a:tcPr marL="68580" marR="68580" marT="0" marB="0"/>
                </a:tc>
              </a:tr>
              <a:tr h="338590">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APMC, Kolhapur </a:t>
                      </a:r>
                    </a:p>
                    <a:p>
                      <a:pPr>
                        <a:lnSpc>
                          <a:spcPct val="100000"/>
                        </a:lnSpc>
                      </a:pPr>
                      <a:endParaRPr lang="en-US" b="0" dirty="0"/>
                    </a:p>
                  </a:txBody>
                  <a:tcPr marL="68580" marR="68580" marT="0" marB="0"/>
                </a:tc>
              </a:tr>
              <a:tr h="178524">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b="0" dirty="0" smtClean="0"/>
                        <a:t>-</a:t>
                      </a:r>
                      <a:endParaRPr lang="en-US" b="0" dirty="0"/>
                    </a:p>
                  </a:txBody>
                  <a:tcPr marL="68580" marR="68580" marT="0" marB="0"/>
                </a:tc>
              </a:tr>
              <a:tr h="338590">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sz="1800" b="0" kern="1200" dirty="0" smtClean="0">
                          <a:solidFill>
                            <a:schemeClr val="tx1"/>
                          </a:solidFill>
                          <a:latin typeface="+mn-lt"/>
                          <a:ea typeface="+mn-ea"/>
                          <a:cs typeface="+mn-cs"/>
                        </a:rPr>
                        <a:t>21 September, 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5048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600" b="1" dirty="0" smtClean="0">
                          <a:latin typeface="+mn-lt"/>
                          <a:ea typeface="Calibri"/>
                        </a:rPr>
                        <a:t>Visit to  “APMC”, Kolhapur</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6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Mr. Milind Sankpal explaining about automization irrigation unit</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6" name="Picture 15" descr="J:\seema\IMG-20191005-WA0005.jpg"/>
          <p:cNvPicPr/>
          <p:nvPr/>
        </p:nvPicPr>
        <p:blipFill>
          <a:blip r:embed="rId4"/>
          <a:srcRect/>
          <a:stretch>
            <a:fillRect/>
          </a:stretch>
        </p:blipFill>
        <p:spPr bwMode="auto">
          <a:xfrm>
            <a:off x="381000" y="5029200"/>
            <a:ext cx="6096000" cy="3124200"/>
          </a:xfrm>
          <a:prstGeom prst="rect">
            <a:avLst/>
          </a:prstGeom>
          <a:noFill/>
          <a:ln w="9525">
            <a:noFill/>
            <a:miter lim="800000"/>
            <a:headEnd/>
            <a:tailEnd/>
          </a:ln>
        </p:spPr>
      </p:pic>
      <p:pic>
        <p:nvPicPr>
          <p:cNvPr id="17" name="Picture 16" descr="J:\seema\IMG-20191005-WA0007.jpg"/>
          <p:cNvPicPr/>
          <p:nvPr/>
        </p:nvPicPr>
        <p:blipFill>
          <a:blip r:embed="rId5"/>
          <a:srcRect/>
          <a:stretch>
            <a:fillRect/>
          </a:stretch>
        </p:blipFill>
        <p:spPr bwMode="auto">
          <a:xfrm>
            <a:off x="381000" y="990600"/>
            <a:ext cx="6096000"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25269"/>
            <a:ext cx="6019800" cy="646331"/>
          </a:xfrm>
          <a:prstGeom prst="rect">
            <a:avLst/>
          </a:prstGeom>
        </p:spPr>
        <p:txBody>
          <a:bodyPr wrap="square">
            <a:spAutoFit/>
          </a:bodyPr>
          <a:lstStyle/>
          <a:p>
            <a:pPr algn="ctr"/>
            <a:r>
              <a:rPr lang="en-US" b="1" dirty="0" smtClean="0"/>
              <a:t>3. </a:t>
            </a:r>
            <a:r>
              <a:rPr lang="en-US" b="1" dirty="0" smtClean="0"/>
              <a:t>Visit </a:t>
            </a:r>
            <a:r>
              <a:rPr lang="en-US" b="1" dirty="0" smtClean="0"/>
              <a:t>to  “Central Warehousing Corporation (CWC)”  Kolhapur</a:t>
            </a:r>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71238"/>
          <a:ext cx="5869305" cy="6582161"/>
        </p:xfrm>
        <a:graphic>
          <a:graphicData uri="http://schemas.openxmlformats.org/drawingml/2006/table">
            <a:tbl>
              <a:tblPr firstRow="1" firstCol="1" bandRow="1">
                <a:tableStyleId>{5940675A-B579-460E-94D1-54222C63F5DA}</a:tableStyleId>
              </a:tblPr>
              <a:tblGrid>
                <a:gridCol w="2354580"/>
                <a:gridCol w="171450"/>
                <a:gridCol w="3343275"/>
              </a:tblGrid>
              <a:tr h="32910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sz="1800" b="0" kern="1200" dirty="0" smtClean="0">
                          <a:solidFill>
                            <a:schemeClr val="tx1"/>
                          </a:solidFill>
                          <a:latin typeface="+mn-lt"/>
                          <a:ea typeface="+mn-ea"/>
                          <a:cs typeface="+mn-cs"/>
                        </a:rPr>
                        <a:t>ECON 353 </a:t>
                      </a:r>
                      <a:endParaRPr lang="en-US" b="0" dirty="0"/>
                    </a:p>
                  </a:txBody>
                  <a:tcPr marL="68580" marR="68580" marT="0" marB="0"/>
                </a:tc>
              </a:tr>
              <a:tr h="329108">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sz="1800" b="0" kern="1200" dirty="0" smtClean="0">
                          <a:solidFill>
                            <a:schemeClr val="tx1"/>
                          </a:solidFill>
                          <a:latin typeface="+mn-lt"/>
                          <a:ea typeface="+mn-ea"/>
                          <a:cs typeface="+mn-cs"/>
                        </a:rPr>
                        <a:t>Mrs. S. J. </a:t>
                      </a:r>
                      <a:r>
                        <a:rPr lang="en-US" sz="1800" b="0" kern="1200" dirty="0" err="1" smtClean="0">
                          <a:solidFill>
                            <a:schemeClr val="tx1"/>
                          </a:solidFill>
                          <a:latin typeface="+mn-lt"/>
                          <a:ea typeface="+mn-ea"/>
                          <a:cs typeface="+mn-cs"/>
                        </a:rPr>
                        <a:t>Misal</a:t>
                      </a:r>
                      <a:endParaRPr lang="en-US" b="0" dirty="0"/>
                    </a:p>
                  </a:txBody>
                  <a:tcPr marL="68580" marR="68580" marT="0" marB="0"/>
                </a:tc>
              </a:tr>
              <a:tr h="9873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Agricultural Marketing Trade &amp; Prices</a:t>
                      </a:r>
                    </a:p>
                    <a:p>
                      <a:pPr>
                        <a:lnSpc>
                          <a:spcPct val="100000"/>
                        </a:lnSpc>
                      </a:pPr>
                      <a:endParaRPr lang="en-US" b="0" dirty="0"/>
                    </a:p>
                  </a:txBody>
                  <a:tcPr marL="68580" marR="68580" marT="0" marB="0"/>
                </a:tc>
              </a:tr>
              <a:tr h="1316433">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lnSpc>
                          <a:spcPct val="100000"/>
                        </a:lnSpc>
                      </a:pPr>
                      <a:r>
                        <a:rPr lang="en-US" sz="1800" kern="1200" dirty="0" smtClean="0">
                          <a:solidFill>
                            <a:schemeClr val="tx1"/>
                          </a:solidFill>
                          <a:latin typeface="+mn-lt"/>
                          <a:ea typeface="+mn-ea"/>
                          <a:cs typeface="+mn-cs"/>
                        </a:rPr>
                        <a:t>Get acquainted with how </a:t>
                      </a:r>
                      <a:r>
                        <a:rPr lang="en-US" sz="1800" kern="1200" dirty="0" err="1" smtClean="0">
                          <a:solidFill>
                            <a:schemeClr val="tx1"/>
                          </a:solidFill>
                          <a:latin typeface="+mn-lt"/>
                          <a:ea typeface="+mn-ea"/>
                          <a:cs typeface="+mn-cs"/>
                        </a:rPr>
                        <a:t>cetral</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wearhousing</a:t>
                      </a:r>
                      <a:r>
                        <a:rPr lang="en-US" sz="1800" kern="1200" dirty="0" smtClean="0">
                          <a:solidFill>
                            <a:schemeClr val="tx1"/>
                          </a:solidFill>
                          <a:latin typeface="+mn-lt"/>
                          <a:ea typeface="+mn-ea"/>
                          <a:cs typeface="+mn-cs"/>
                        </a:rPr>
                        <a:t> corporation were working &amp; to know scientific storage methods </a:t>
                      </a:r>
                      <a:endParaRPr lang="en-US" b="0" dirty="0"/>
                    </a:p>
                  </a:txBody>
                  <a:tcPr marL="68580" marR="68580" marT="0" marB="0"/>
                </a:tc>
              </a:tr>
              <a:tr h="65821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APMC, Kolhapur </a:t>
                      </a:r>
                    </a:p>
                  </a:txBody>
                  <a:tcPr marL="68580" marR="68580" marT="0" marB="0"/>
                </a:tc>
              </a:tr>
              <a:tr h="65821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sz="1800" b="0" kern="1200" dirty="0" smtClean="0">
                          <a:solidFill>
                            <a:schemeClr val="tx1"/>
                          </a:solidFill>
                          <a:latin typeface="+mn-lt"/>
                          <a:ea typeface="+mn-ea"/>
                          <a:cs typeface="+mn-cs"/>
                        </a:rPr>
                        <a:t>B.Sc.Agri.3</a:t>
                      </a:r>
                      <a:r>
                        <a:rPr lang="en-US" sz="1800" b="0" kern="1200" baseline="30000" dirty="0" smtClean="0">
                          <a:solidFill>
                            <a:schemeClr val="tx1"/>
                          </a:solidFill>
                          <a:latin typeface="+mn-lt"/>
                          <a:ea typeface="+mn-ea"/>
                          <a:cs typeface="+mn-cs"/>
                        </a:rPr>
                        <a:t>rd</a:t>
                      </a:r>
                      <a:r>
                        <a:rPr lang="en-US" sz="1800" b="0" kern="1200" dirty="0" smtClean="0">
                          <a:solidFill>
                            <a:schemeClr val="tx1"/>
                          </a:solidFill>
                          <a:latin typeface="+mn-lt"/>
                          <a:ea typeface="+mn-ea"/>
                          <a:cs typeface="+mn-cs"/>
                        </a:rPr>
                        <a:t> year ( Sem.-V)</a:t>
                      </a:r>
                      <a:endParaRPr lang="en-US" b="0" dirty="0"/>
                    </a:p>
                  </a:txBody>
                  <a:tcPr marL="68580" marR="68580" marT="0" marB="0"/>
                </a:tc>
              </a:tr>
              <a:tr h="658216">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b="0" dirty="0" smtClean="0"/>
                        <a:t>60</a:t>
                      </a:r>
                      <a:endParaRPr lang="en-US" b="0" dirty="0"/>
                    </a:p>
                  </a:txBody>
                  <a:tcPr marL="68580" marR="68580" marT="0" marB="0"/>
                </a:tc>
              </a:tr>
              <a:tr h="65821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APMC, Kolhapur </a:t>
                      </a:r>
                    </a:p>
                    <a:p>
                      <a:pPr>
                        <a:lnSpc>
                          <a:spcPct val="100000"/>
                        </a:lnSpc>
                      </a:pPr>
                      <a:endParaRPr lang="en-US" b="0" dirty="0"/>
                    </a:p>
                  </a:txBody>
                  <a:tcPr marL="68580" marR="68580" marT="0" marB="0"/>
                </a:tc>
              </a:tr>
              <a:tr h="32910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b="0" dirty="0" smtClean="0"/>
                        <a:t>-</a:t>
                      </a:r>
                      <a:endParaRPr lang="en-US" b="0" dirty="0"/>
                    </a:p>
                  </a:txBody>
                  <a:tcPr marL="68580" marR="68580" marT="0" marB="0"/>
                </a:tc>
              </a:tr>
              <a:tr h="65821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00000"/>
                        </a:lnSpc>
                      </a:pPr>
                      <a:r>
                        <a:rPr lang="en-US" sz="1800" b="0" kern="1200" dirty="0" smtClean="0">
                          <a:solidFill>
                            <a:schemeClr val="tx1"/>
                          </a:solidFill>
                          <a:latin typeface="+mn-lt"/>
                          <a:ea typeface="+mn-ea"/>
                          <a:cs typeface="+mn-cs"/>
                        </a:rPr>
                        <a:t>21 September, 2019</a:t>
                      </a:r>
                      <a:endParaRPr lang="en-US" b="0"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5048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600" b="1" dirty="0" smtClean="0">
                          <a:latin typeface="+mn-lt"/>
                          <a:ea typeface="Calibri"/>
                        </a:rPr>
                        <a:t>Visit to “Central Warehousing Corporation”, Kolhapur</a:t>
                      </a: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6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Demonstration of </a:t>
                      </a:r>
                      <a:r>
                        <a:rPr lang="en-US" sz="1800" b="1" kern="1200" dirty="0" smtClean="0">
                          <a:solidFill>
                            <a:schemeClr val="tx1"/>
                          </a:solidFill>
                          <a:latin typeface="+mn-lt"/>
                          <a:ea typeface="+mn-ea"/>
                          <a:cs typeface="+mn-cs"/>
                        </a:rPr>
                        <a:t>Fumigation to food-grain bag. </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6" name="Picture 15" descr="J:\seema\IMG-20191005-WA0006.jpg"/>
          <p:cNvPicPr/>
          <p:nvPr/>
        </p:nvPicPr>
        <p:blipFill>
          <a:blip r:embed="rId4"/>
          <a:srcRect/>
          <a:stretch>
            <a:fillRect/>
          </a:stretch>
        </p:blipFill>
        <p:spPr bwMode="auto">
          <a:xfrm>
            <a:off x="457200" y="914400"/>
            <a:ext cx="6096000" cy="3200399"/>
          </a:xfrm>
          <a:prstGeom prst="rect">
            <a:avLst/>
          </a:prstGeom>
          <a:noFill/>
          <a:ln w="9525">
            <a:noFill/>
            <a:miter lim="800000"/>
            <a:headEnd/>
            <a:tailEnd/>
          </a:ln>
        </p:spPr>
      </p:pic>
      <p:pic>
        <p:nvPicPr>
          <p:cNvPr id="17" name="Picture 16" descr="J:\seema\IMG-20191005-WA0009.jpg"/>
          <p:cNvPicPr/>
          <p:nvPr/>
        </p:nvPicPr>
        <p:blipFill>
          <a:blip r:embed="rId5"/>
          <a:srcRect/>
          <a:stretch>
            <a:fillRect/>
          </a:stretch>
        </p:blipFill>
        <p:spPr bwMode="auto">
          <a:xfrm>
            <a:off x="457200" y="4724400"/>
            <a:ext cx="6096000" cy="32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369332"/>
          </a:xfrm>
          <a:prstGeom prst="rect">
            <a:avLst/>
          </a:prstGeom>
        </p:spPr>
        <p:txBody>
          <a:bodyPr wrap="square">
            <a:spAutoFit/>
          </a:bodyPr>
          <a:lstStyle/>
          <a:p>
            <a:pPr algn="ctr"/>
            <a:r>
              <a:rPr lang="en-US" b="1" dirty="0" smtClean="0"/>
              <a:t>4. Visit to “Sahakar Bakery Unit, Yelgude, Kolhapur</a:t>
            </a:r>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08084"/>
          <a:ext cx="5869305" cy="6797715"/>
        </p:xfrm>
        <a:graphic>
          <a:graphicData uri="http://schemas.openxmlformats.org/drawingml/2006/table">
            <a:tbl>
              <a:tblPr firstRow="1" firstCol="1" bandRow="1">
                <a:tableStyleId>{5940675A-B579-460E-94D1-54222C63F5DA}</a:tableStyleId>
              </a:tblPr>
              <a:tblGrid>
                <a:gridCol w="2354580"/>
                <a:gridCol w="171450"/>
                <a:gridCol w="3343275"/>
              </a:tblGrid>
              <a:tr h="44654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EXTN-355</a:t>
                      </a:r>
                      <a:endParaRPr lang="en-US" dirty="0"/>
                    </a:p>
                  </a:txBody>
                  <a:tcPr marL="68580" marR="68580" marT="0" marB="0"/>
                </a:tc>
              </a:tr>
              <a:tr h="446548">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Ms. V. M. </a:t>
                      </a:r>
                      <a:r>
                        <a:rPr lang="en-US" sz="1800" kern="1200" dirty="0" err="1" smtClean="0">
                          <a:solidFill>
                            <a:schemeClr val="tx1"/>
                          </a:solidFill>
                          <a:latin typeface="+mn-lt"/>
                          <a:ea typeface="+mn-ea"/>
                          <a:cs typeface="+mn-cs"/>
                        </a:rPr>
                        <a:t>Yadav</a:t>
                      </a:r>
                      <a:endParaRPr lang="en-US" dirty="0"/>
                    </a:p>
                  </a:txBody>
                  <a:tcPr marL="68580" marR="68580" marT="0" marB="0"/>
                </a:tc>
              </a:tr>
              <a:tr h="850116">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Entrepreneurship Development and Business Communication</a:t>
                      </a:r>
                      <a:endParaRPr lang="en-US" dirty="0"/>
                    </a:p>
                  </a:txBody>
                  <a:tcPr marL="68580" marR="68580" marT="0" marB="0"/>
                </a:tc>
              </a:tr>
              <a:tr h="804908">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Education (Course Visit)</a:t>
                      </a:r>
                    </a:p>
                    <a:p>
                      <a:endParaRPr lang="en-US" dirty="0"/>
                    </a:p>
                  </a:txBody>
                  <a:tcPr marL="68580" marR="68580" marT="0" marB="0"/>
                </a:tc>
              </a:tr>
              <a:tr h="893094">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Yelgude Dairy Enterprise, Yelgude  (Kolhapur)</a:t>
                      </a:r>
                      <a:endParaRPr lang="en-US" dirty="0"/>
                    </a:p>
                  </a:txBody>
                  <a:tcPr marL="68580" marR="68580" marT="0" marB="0"/>
                </a:tc>
              </a:tr>
              <a:tr h="647630">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Third Year B.Sc. </a:t>
                      </a:r>
                      <a:r>
                        <a:rPr lang="en-US" sz="1800" kern="1200" dirty="0" err="1" smtClean="0">
                          <a:solidFill>
                            <a:schemeClr val="tx1"/>
                          </a:solidFill>
                          <a:latin typeface="+mn-lt"/>
                          <a:ea typeface="+mn-ea"/>
                          <a:cs typeface="+mn-cs"/>
                        </a:rPr>
                        <a:t>Agri</a:t>
                      </a:r>
                      <a:endParaRPr lang="en-US" sz="1800" kern="1200" dirty="0" smtClean="0">
                        <a:solidFill>
                          <a:schemeClr val="tx1"/>
                        </a:solidFill>
                        <a:latin typeface="+mn-lt"/>
                        <a:ea typeface="+mn-ea"/>
                        <a:cs typeface="+mn-cs"/>
                      </a:endParaRPr>
                    </a:p>
                    <a:p>
                      <a:endParaRPr lang="en-US" dirty="0"/>
                    </a:p>
                  </a:txBody>
                  <a:tcPr marL="68580" marR="68580" marT="0" marB="0"/>
                </a:tc>
              </a:tr>
              <a:tr h="721599">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100</a:t>
                      </a:r>
                      <a:endParaRPr lang="en-US" dirty="0"/>
                    </a:p>
                  </a:txBody>
                  <a:tcPr marL="68580" marR="68580" marT="0" marB="0"/>
                </a:tc>
              </a:tr>
              <a:tr h="893094">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Yelgude Dairy Enterprise, Yelgude  (Kolhapur)</a:t>
                      </a:r>
                      <a:endParaRPr lang="en-US" dirty="0"/>
                    </a:p>
                  </a:txBody>
                  <a:tcPr marL="68580" marR="68580" marT="0" marB="0"/>
                </a:tc>
              </a:tr>
              <a:tr h="44654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Dr.A.S.Mukhekar</a:t>
                      </a:r>
                      <a:endParaRPr lang="en-US" dirty="0"/>
                    </a:p>
                  </a:txBody>
                  <a:tcPr marL="68580" marR="68580" marT="0" marB="0"/>
                </a:tc>
              </a:tr>
              <a:tr h="647630">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14th</a:t>
                      </a:r>
                      <a:r>
                        <a:rPr lang="en-US" sz="1800" kern="1200" baseline="30000" dirty="0" smtClean="0">
                          <a:solidFill>
                            <a:schemeClr val="tx1"/>
                          </a:solidFill>
                          <a:latin typeface="+mn-lt"/>
                          <a:ea typeface="+mn-ea"/>
                          <a:cs typeface="+mn-cs"/>
                        </a:rPr>
                        <a:t> </a:t>
                      </a:r>
                      <a:r>
                        <a:rPr lang="en-US" sz="1800" kern="1200" dirty="0" smtClean="0">
                          <a:solidFill>
                            <a:schemeClr val="tx1"/>
                          </a:solidFill>
                          <a:latin typeface="+mn-lt"/>
                          <a:ea typeface="+mn-ea"/>
                          <a:cs typeface="+mn-cs"/>
                        </a:rPr>
                        <a:t> September, 2019</a:t>
                      </a:r>
                      <a:endParaRPr lang="en-US"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801624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600" b="1" dirty="0" smtClean="0">
                          <a:latin typeface="+mn-lt"/>
                          <a:ea typeface="Calibri"/>
                        </a:rPr>
                        <a:t>Visit to </a:t>
                      </a:r>
                      <a:r>
                        <a:rPr lang="en-US" sz="1600" b="1" dirty="0" err="1" smtClean="0">
                          <a:latin typeface="+mn-lt"/>
                          <a:ea typeface="Calibri"/>
                        </a:rPr>
                        <a:t>Shakar</a:t>
                      </a:r>
                      <a:r>
                        <a:rPr lang="en-US" sz="1600" b="1" dirty="0" smtClean="0">
                          <a:latin typeface="+mn-lt"/>
                          <a:ea typeface="Calibri"/>
                        </a:rPr>
                        <a:t> </a:t>
                      </a:r>
                      <a:r>
                        <a:rPr lang="en-US" sz="1600" b="1" dirty="0" err="1" smtClean="0">
                          <a:latin typeface="+mn-lt"/>
                          <a:ea typeface="Calibri"/>
                        </a:rPr>
                        <a:t>Udyog</a:t>
                      </a:r>
                      <a:r>
                        <a:rPr lang="en-US" sz="1600" b="1" dirty="0" smtClean="0">
                          <a:latin typeface="+mn-lt"/>
                          <a:ea typeface="Calibri"/>
                        </a:rPr>
                        <a:t> </a:t>
                      </a:r>
                      <a:r>
                        <a:rPr lang="en-US" sz="1600" b="1" dirty="0" err="1" smtClean="0">
                          <a:latin typeface="+mn-lt"/>
                          <a:ea typeface="Calibri"/>
                        </a:rPr>
                        <a:t>Samuha</a:t>
                      </a:r>
                      <a:r>
                        <a:rPr lang="en-US" sz="1600" b="1" baseline="0" dirty="0" smtClean="0">
                          <a:latin typeface="+mn-lt"/>
                          <a:ea typeface="Calibri"/>
                        </a:rPr>
                        <a:t> Yalgud</a:t>
                      </a:r>
                      <a:endParaRPr lang="en-US" sz="1600" b="1" dirty="0" smtClean="0">
                        <a:latin typeface="+mn-lt"/>
                        <a:ea typeface="Calibri"/>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6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Manager gave </a:t>
                      </a:r>
                      <a:r>
                        <a:rPr lang="en-US" sz="1800" b="1" kern="1200" dirty="0" smtClean="0">
                          <a:solidFill>
                            <a:schemeClr val="tx1"/>
                          </a:solidFill>
                          <a:latin typeface="+mn-lt"/>
                          <a:ea typeface="+mn-ea"/>
                          <a:cs typeface="+mn-cs"/>
                        </a:rPr>
                        <a:t>information about establishment of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Yelgude Sahakar Unit</a:t>
                      </a:r>
                      <a:endParaRPr lang="en-US" sz="1800"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user\Desktop\visit5th sem\DSCN1247.JPG"/>
          <p:cNvPicPr/>
          <p:nvPr/>
        </p:nvPicPr>
        <p:blipFill>
          <a:blip r:embed="rId4" cstate="print"/>
          <a:srcRect/>
          <a:stretch>
            <a:fillRect/>
          </a:stretch>
        </p:blipFill>
        <p:spPr bwMode="auto">
          <a:xfrm>
            <a:off x="457200" y="990600"/>
            <a:ext cx="6096000" cy="320040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9" name="Picture 18" descr="C:\Users\user\Desktop\visit5th sem\DSCN1244.JPG"/>
          <p:cNvPicPr/>
          <p:nvPr/>
        </p:nvPicPr>
        <p:blipFill>
          <a:blip r:embed="rId5" cstate="print"/>
          <a:srcRect/>
          <a:stretch>
            <a:fillRect/>
          </a:stretch>
        </p:blipFill>
        <p:spPr bwMode="auto">
          <a:xfrm>
            <a:off x="457200" y="4800600"/>
            <a:ext cx="6096000" cy="3163329"/>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646331"/>
          </a:xfrm>
          <a:prstGeom prst="rect">
            <a:avLst/>
          </a:prstGeom>
        </p:spPr>
        <p:txBody>
          <a:bodyPr wrap="square">
            <a:spAutoFit/>
          </a:bodyPr>
          <a:lstStyle/>
          <a:p>
            <a:pPr algn="ctr"/>
            <a:r>
              <a:rPr lang="en-US" b="1" dirty="0" smtClean="0"/>
              <a:t>5. Visit to certified seed production plot of rice variety,</a:t>
            </a:r>
          </a:p>
          <a:p>
            <a:pPr algn="ctr"/>
            <a:r>
              <a:rPr lang="en-US" b="1" dirty="0" smtClean="0"/>
              <a:t>Kasba Bawda, Kolhapur</a:t>
            </a:r>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71238"/>
          <a:ext cx="5869305" cy="7048809"/>
        </p:xfrm>
        <a:graphic>
          <a:graphicData uri="http://schemas.openxmlformats.org/drawingml/2006/table">
            <a:tbl>
              <a:tblPr firstRow="1" firstCol="1" bandRow="1">
                <a:tableStyleId>{5940675A-B579-460E-94D1-54222C63F5DA}</a:tableStyleId>
              </a:tblPr>
              <a:tblGrid>
                <a:gridCol w="2354580"/>
                <a:gridCol w="171450"/>
                <a:gridCol w="3343275"/>
              </a:tblGrid>
              <a:tr h="32910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GPB-355</a:t>
                      </a:r>
                      <a:endParaRPr lang="en-US" dirty="0"/>
                    </a:p>
                  </a:txBody>
                  <a:tcPr marL="68580" marR="68580" marT="0" marB="0"/>
                </a:tc>
              </a:tr>
              <a:tr h="385654">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algn="l" defTabSz="914400" rtl="0" eaLnBrk="1" latinLnBrk="0" hangingPunct="1">
                        <a:lnSpc>
                          <a:spcPct val="150000"/>
                        </a:lnSpc>
                        <a:spcAft>
                          <a:spcPts val="0"/>
                        </a:spcAft>
                      </a:pPr>
                      <a:r>
                        <a:rPr lang="en-US" sz="1800" kern="1200" dirty="0" smtClean="0">
                          <a:solidFill>
                            <a:schemeClr val="tx1"/>
                          </a:solidFill>
                          <a:latin typeface="+mn-lt"/>
                          <a:ea typeface="+mn-ea"/>
                          <a:cs typeface="+mn-cs"/>
                        </a:rPr>
                        <a:t>Dr. D. C. Kadam</a:t>
                      </a:r>
                    </a:p>
                  </a:txBody>
                  <a:tcPr marL="68580" marR="68580" marT="0" marB="0"/>
                </a:tc>
              </a:tr>
              <a:tr h="9873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algn="l" defTabSz="914400" rtl="0" eaLnBrk="1" latinLnBrk="0" hangingPunct="1">
                        <a:lnSpc>
                          <a:spcPct val="150000"/>
                        </a:lnSpc>
                        <a:spcAft>
                          <a:spcPts val="0"/>
                        </a:spcAft>
                      </a:pPr>
                      <a:r>
                        <a:rPr lang="en-US" sz="1800" kern="1200" dirty="0" smtClean="0">
                          <a:solidFill>
                            <a:schemeClr val="tx1"/>
                          </a:solidFill>
                          <a:latin typeface="+mn-lt"/>
                          <a:ea typeface="+mn-ea"/>
                          <a:cs typeface="+mn-cs"/>
                        </a:rPr>
                        <a:t>Crop Improvement – I (</a:t>
                      </a:r>
                      <a:r>
                        <a:rPr lang="en-US" sz="1800" kern="1200" dirty="0" err="1" smtClean="0">
                          <a:solidFill>
                            <a:schemeClr val="tx1"/>
                          </a:solidFill>
                          <a:latin typeface="+mn-lt"/>
                          <a:ea typeface="+mn-ea"/>
                          <a:cs typeface="+mn-cs"/>
                        </a:rPr>
                        <a:t>Kharif</a:t>
                      </a:r>
                      <a:r>
                        <a:rPr lang="en-US" sz="1800" kern="1200" dirty="0" smtClean="0">
                          <a:solidFill>
                            <a:schemeClr val="tx1"/>
                          </a:solidFill>
                          <a:latin typeface="+mn-lt"/>
                          <a:ea typeface="+mn-ea"/>
                          <a:cs typeface="+mn-cs"/>
                        </a:rPr>
                        <a:t> Crops)</a:t>
                      </a:r>
                    </a:p>
                  </a:txBody>
                  <a:tcPr marL="68580" marR="68580" marT="0" marB="0"/>
                </a:tc>
              </a:tr>
              <a:tr h="1316433">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To learn seed production technology</a:t>
                      </a:r>
                      <a:endParaRPr lang="en-US" dirty="0"/>
                    </a:p>
                  </a:txBody>
                  <a:tcPr marL="68580" marR="68580" marT="0" marB="0"/>
                </a:tc>
              </a:tr>
              <a:tr h="65821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Kasba Bawda, Kolhapur</a:t>
                      </a:r>
                    </a:p>
                    <a:p>
                      <a:pPr algn="l"/>
                      <a:endParaRPr lang="en-US" dirty="0"/>
                    </a:p>
                  </a:txBody>
                  <a:tcPr marL="68580" marR="68580" marT="0" marB="0"/>
                </a:tc>
              </a:tr>
              <a:tr h="65821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err="1" smtClean="0"/>
                        <a:t>Vth</a:t>
                      </a:r>
                      <a:r>
                        <a:rPr lang="en-US" dirty="0" smtClean="0"/>
                        <a:t>  </a:t>
                      </a:r>
                      <a:r>
                        <a:rPr lang="en-US" dirty="0" err="1" smtClean="0"/>
                        <a:t>sem</a:t>
                      </a:r>
                      <a:r>
                        <a:rPr lang="en-US" dirty="0" smtClean="0"/>
                        <a:t> Third Year</a:t>
                      </a:r>
                      <a:endParaRPr lang="en-US" dirty="0"/>
                    </a:p>
                  </a:txBody>
                  <a:tcPr marL="68580" marR="68580" marT="0" marB="0"/>
                </a:tc>
              </a:tr>
              <a:tr h="658216">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algn="l" defTabSz="914400" rtl="0" eaLnBrk="1" latinLnBrk="0" hangingPunct="1">
                        <a:lnSpc>
                          <a:spcPct val="150000"/>
                        </a:lnSpc>
                        <a:spcAft>
                          <a:spcPts val="0"/>
                        </a:spcAft>
                      </a:pPr>
                      <a:r>
                        <a:rPr lang="en-US" sz="1800" kern="1200" dirty="0" smtClean="0">
                          <a:solidFill>
                            <a:schemeClr val="tx1"/>
                          </a:solidFill>
                          <a:latin typeface="+mn-lt"/>
                          <a:ea typeface="+mn-ea"/>
                          <a:cs typeface="+mn-cs"/>
                        </a:rPr>
                        <a:t>94</a:t>
                      </a:r>
                    </a:p>
                  </a:txBody>
                  <a:tcPr marL="68580" marR="68580" marT="0" marB="0"/>
                </a:tc>
              </a:tr>
              <a:tr h="65821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algn="l" defTabSz="914400" rtl="0" eaLnBrk="1" latinLnBrk="0" hangingPunct="1">
                        <a:lnSpc>
                          <a:spcPct val="150000"/>
                        </a:lnSpc>
                        <a:spcAft>
                          <a:spcPts val="0"/>
                        </a:spcAft>
                      </a:pPr>
                      <a:r>
                        <a:rPr lang="en-US" sz="1800" kern="1200" dirty="0" smtClean="0">
                          <a:solidFill>
                            <a:schemeClr val="tx1"/>
                          </a:solidFill>
                          <a:latin typeface="+mn-lt"/>
                          <a:ea typeface="+mn-ea"/>
                          <a:cs typeface="+mn-cs"/>
                        </a:rPr>
                        <a:t>Certified Seed Production Plot of Rice </a:t>
                      </a:r>
                    </a:p>
                  </a:txBody>
                  <a:tcPr marL="68580" marR="68580" marT="0" marB="0"/>
                </a:tc>
              </a:tr>
              <a:tr h="32910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Dr. A. S. </a:t>
                      </a:r>
                      <a:r>
                        <a:rPr lang="en-US" dirty="0" err="1" smtClean="0"/>
                        <a:t>Mukhekar</a:t>
                      </a:r>
                      <a:r>
                        <a:rPr lang="en-US" dirty="0" smtClean="0"/>
                        <a:t> and </a:t>
                      </a:r>
                    </a:p>
                    <a:p>
                      <a:pPr algn="l"/>
                      <a:r>
                        <a:rPr lang="en-US" dirty="0" smtClean="0"/>
                        <a:t>Prof. V. M. </a:t>
                      </a:r>
                      <a:r>
                        <a:rPr lang="en-US" dirty="0" err="1" smtClean="0"/>
                        <a:t>Yadav</a:t>
                      </a:r>
                      <a:endParaRPr lang="en-US" dirty="0"/>
                    </a:p>
                  </a:txBody>
                  <a:tcPr marL="68580" marR="68580" marT="0" marB="0"/>
                </a:tc>
              </a:tr>
              <a:tr h="65821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Saturday, 14th September, 2019</a:t>
                      </a:r>
                      <a:endParaRPr lang="en-US"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71144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600" b="1" dirty="0" smtClean="0">
                          <a:latin typeface="+mn-lt"/>
                          <a:ea typeface="Calibri"/>
                        </a:rPr>
                        <a:t>Visit to certified seed production plot of rice variety </a:t>
                      </a:r>
                      <a:r>
                        <a:rPr lang="en-US" sz="1600" b="1" dirty="0" err="1" smtClean="0">
                          <a:latin typeface="+mn-lt"/>
                          <a:ea typeface="Calibri"/>
                        </a:rPr>
                        <a:t>Phule</a:t>
                      </a:r>
                      <a:r>
                        <a:rPr lang="en-US" sz="1600" b="1" dirty="0" smtClean="0">
                          <a:latin typeface="+mn-lt"/>
                          <a:ea typeface="Calibri"/>
                        </a:rPr>
                        <a:t> </a:t>
                      </a:r>
                      <a:r>
                        <a:rPr lang="en-US" sz="1600" b="1" dirty="0" err="1" smtClean="0">
                          <a:latin typeface="+mn-lt"/>
                          <a:ea typeface="Calibri"/>
                        </a:rPr>
                        <a:t>Samruddhi</a:t>
                      </a:r>
                      <a:r>
                        <a:rPr lang="en-US" sz="1600" b="1" dirty="0" smtClean="0">
                          <a:latin typeface="+mn-lt"/>
                          <a:ea typeface="Calibri"/>
                        </a:rPr>
                        <a:t> located at Kasba Bawda, Kolhapur </a:t>
                      </a: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Seed producer farmer  Shri. </a:t>
                      </a:r>
                      <a:r>
                        <a:rPr lang="en-US" sz="1600" b="1" kern="1200" dirty="0" err="1" smtClean="0">
                          <a:solidFill>
                            <a:schemeClr val="tx1"/>
                          </a:solidFill>
                          <a:latin typeface="+mn-lt"/>
                          <a:ea typeface="+mn-ea"/>
                          <a:cs typeface="+mn-cs"/>
                        </a:rPr>
                        <a:t>Bajirao</a:t>
                      </a:r>
                      <a:r>
                        <a:rPr lang="en-US" sz="1600" b="1" kern="1200" dirty="0" smtClean="0">
                          <a:solidFill>
                            <a:schemeClr val="tx1"/>
                          </a:solidFill>
                          <a:latin typeface="+mn-lt"/>
                          <a:ea typeface="+mn-ea"/>
                          <a:cs typeface="+mn-cs"/>
                        </a:rPr>
                        <a:t> Patil</a:t>
                      </a:r>
                      <a:r>
                        <a:rPr lang="en-US" sz="1800" b="1" kern="1200" dirty="0" smtClean="0">
                          <a:solidFill>
                            <a:schemeClr val="tx1"/>
                          </a:solidFill>
                          <a:latin typeface="+mn-lt"/>
                          <a:ea typeface="+mn-ea"/>
                          <a:cs typeface="+mn-cs"/>
                        </a:rPr>
                        <a:t> giving information of rice  seed production plot r</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6" name="Picture 15" descr="J:\yalgud dairy photo\DSCN1260.JPG"/>
          <p:cNvPicPr/>
          <p:nvPr/>
        </p:nvPicPr>
        <p:blipFill>
          <a:blip r:embed="rId4" cstate="print"/>
          <a:srcRect t="48980" b="15646"/>
          <a:stretch>
            <a:fillRect/>
          </a:stretch>
        </p:blipFill>
        <p:spPr bwMode="auto">
          <a:xfrm>
            <a:off x="381000" y="762000"/>
            <a:ext cx="6172200" cy="3276600"/>
          </a:xfrm>
          <a:prstGeom prst="rect">
            <a:avLst/>
          </a:prstGeom>
          <a:noFill/>
        </p:spPr>
      </p:pic>
      <p:pic>
        <p:nvPicPr>
          <p:cNvPr id="17" name="Picture 16" descr="J:\yalgud dairy photo\DSCN1261.JPG"/>
          <p:cNvPicPr/>
          <p:nvPr/>
        </p:nvPicPr>
        <p:blipFill>
          <a:blip r:embed="rId5" cstate="print"/>
          <a:srcRect t="37778" r="16667" b="12222"/>
          <a:stretch>
            <a:fillRect/>
          </a:stretch>
        </p:blipFill>
        <p:spPr bwMode="auto">
          <a:xfrm>
            <a:off x="381000" y="4800600"/>
            <a:ext cx="6172200" cy="32004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a:t>
            </a:r>
            <a:r>
              <a:rPr lang="en-US" sz="1200" b="1" dirty="0" smtClean="0">
                <a:solidFill>
                  <a:schemeClr val="bg1"/>
                </a:solidFill>
                <a:latin typeface="Trebuchet MS" pitchFamily="34" charset="0"/>
              </a:rPr>
              <a:t>2019-20</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219200" cy="533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16</a:t>
            </a:fld>
            <a:endParaRPr lang="en-US"/>
          </a:p>
        </p:txBody>
      </p:sp>
      <p:sp>
        <p:nvSpPr>
          <p:cNvPr id="14" name="TextBox 13"/>
          <p:cNvSpPr txBox="1"/>
          <p:nvPr/>
        </p:nvSpPr>
        <p:spPr>
          <a:xfrm>
            <a:off x="914400" y="2743200"/>
            <a:ext cx="5181600" cy="2431435"/>
          </a:xfrm>
          <a:prstGeom prst="rect">
            <a:avLst/>
          </a:prstGeom>
          <a:noFill/>
        </p:spPr>
        <p:txBody>
          <a:bodyPr wrap="square" rtlCol="0">
            <a:spAutoFit/>
          </a:bodyPr>
          <a:lstStyle/>
          <a:p>
            <a:pPr algn="ctr"/>
            <a:r>
              <a:rPr lang="en-US" sz="3200" b="1" dirty="0" smtClean="0">
                <a:latin typeface="+mj-lt"/>
              </a:rPr>
              <a:t>STUDENTS EXPOSURE VISIT</a:t>
            </a:r>
            <a:endParaRPr lang="en-US" sz="3200" b="1" dirty="0" smtClean="0">
              <a:latin typeface="+mj-lt"/>
              <a:ea typeface="Times New Roman"/>
              <a:cs typeface="Times New Roman"/>
            </a:endParaRPr>
          </a:p>
          <a:p>
            <a:pPr algn="ctr"/>
            <a:endParaRPr lang="en-US" sz="3200" b="1" dirty="0" smtClean="0">
              <a:latin typeface="+mj-lt"/>
              <a:ea typeface="Times New Roman"/>
              <a:cs typeface="Times New Roman"/>
            </a:endParaRPr>
          </a:p>
          <a:p>
            <a:pPr algn="ctr"/>
            <a:r>
              <a:rPr lang="en-US" sz="3200" b="1" dirty="0" smtClean="0">
                <a:latin typeface="+mj-lt"/>
                <a:ea typeface="Times New Roman"/>
                <a:cs typeface="Times New Roman"/>
              </a:rPr>
              <a:t>Even Semester </a:t>
            </a:r>
          </a:p>
          <a:p>
            <a:pPr algn="ctr"/>
            <a:r>
              <a:rPr lang="en-US" sz="2800" b="1" dirty="0" smtClean="0">
                <a:latin typeface="+mj-lt"/>
                <a:ea typeface="Times New Roman"/>
                <a:cs typeface="Times New Roman"/>
              </a:rPr>
              <a:t>(SEM II, IV, VI, VIII)</a:t>
            </a:r>
            <a:endParaRPr lang="en-US" sz="2800" dirty="0" smtClean="0">
              <a:latin typeface="+mj-lt"/>
              <a:ea typeface="Times New Roman"/>
              <a:cs typeface="Times New Roman"/>
            </a:endParaRPr>
          </a:p>
          <a:p>
            <a:endParaRPr lang="en-US" sz="2800" dirty="0">
              <a:latin typeface="+mj-lt"/>
            </a:endParaRPr>
          </a:p>
        </p:txBody>
      </p:sp>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646331"/>
          </a:xfrm>
          <a:prstGeom prst="rect">
            <a:avLst/>
          </a:prstGeom>
        </p:spPr>
        <p:txBody>
          <a:bodyPr wrap="square">
            <a:spAutoFit/>
          </a:bodyPr>
          <a:lstStyle/>
          <a:p>
            <a:pPr algn="ctr"/>
            <a:r>
              <a:rPr lang="en-US" b="1" dirty="0" smtClean="0"/>
              <a:t>6. Visit to Farm of Farmer Mr. Milind Sankpal at Kerli, </a:t>
            </a:r>
          </a:p>
          <a:p>
            <a:pPr algn="ctr"/>
            <a:r>
              <a:rPr lang="en-US" b="1" dirty="0" smtClean="0"/>
              <a:t>Tal- Panhala </a:t>
            </a:r>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71238"/>
          <a:ext cx="5869305" cy="6658363"/>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AGRO-123</a:t>
                      </a:r>
                      <a:endParaRPr lang="en-US" b="0" dirty="0"/>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Prof. S.R. Suryavanshi</a:t>
                      </a:r>
                      <a:endParaRPr lang="en-US" b="0" dirty="0"/>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Fundamentals of Agronomy-II</a:t>
                      </a:r>
                      <a:endParaRPr lang="en-US" dirty="0"/>
                    </a:p>
                  </a:txBody>
                  <a:tcPr marL="68580" marR="68580" marT="0" marB="0"/>
                </a:tc>
              </a:tr>
              <a:tr h="849910">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know about Automized irrigation unit</a:t>
                      </a:r>
                      <a:endParaRPr lang="en-US" dirty="0"/>
                    </a:p>
                  </a:txBody>
                  <a:tcPr marL="68580" marR="68580" marT="0" marB="0"/>
                </a:tc>
              </a:tr>
              <a:tr h="93663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C. B. Patil Farm, Kerli, </a:t>
                      </a:r>
                    </a:p>
                    <a:p>
                      <a:r>
                        <a:rPr lang="en-US" sz="1800" kern="1200" dirty="0" smtClean="0">
                          <a:solidFill>
                            <a:schemeClr val="tx1"/>
                          </a:solidFill>
                          <a:latin typeface="+mn-lt"/>
                          <a:ea typeface="+mn-ea"/>
                          <a:cs typeface="+mn-cs"/>
                        </a:rPr>
                        <a:t>Tal- Panhala, </a:t>
                      </a:r>
                    </a:p>
                    <a:p>
                      <a:r>
                        <a:rPr lang="en-US" sz="1800" kern="1200" dirty="0" smtClean="0">
                          <a:solidFill>
                            <a:schemeClr val="tx1"/>
                          </a:solidFill>
                          <a:latin typeface="+mn-lt"/>
                          <a:ea typeface="+mn-ea"/>
                          <a:cs typeface="+mn-cs"/>
                        </a:rPr>
                        <a:t>Dist- Kolhapur</a:t>
                      </a:r>
                      <a:endParaRPr lang="en-US"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SEM 2, First Year </a:t>
                      </a:r>
                      <a:endParaRPr lang="en-US" dirty="0"/>
                    </a:p>
                  </a:txBody>
                  <a:tcPr marL="68580" marR="68580" marT="0" marB="0"/>
                </a:tc>
              </a:tr>
              <a:tr h="624424">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42</a:t>
                      </a:r>
                      <a:endParaRPr lang="en-US" dirty="0"/>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C. B. Patil Farm, Kerli, </a:t>
                      </a:r>
                    </a:p>
                    <a:p>
                      <a:r>
                        <a:rPr lang="en-US" sz="1800" kern="1200" dirty="0" smtClean="0">
                          <a:solidFill>
                            <a:schemeClr val="tx1"/>
                          </a:solidFill>
                          <a:latin typeface="+mn-lt"/>
                          <a:ea typeface="+mn-ea"/>
                          <a:cs typeface="+mn-cs"/>
                        </a:rPr>
                        <a:t>Tal- Panhala, </a:t>
                      </a:r>
                    </a:p>
                    <a:p>
                      <a:r>
                        <a:rPr lang="en-US" sz="1800" kern="1200" dirty="0" smtClean="0">
                          <a:solidFill>
                            <a:schemeClr val="tx1"/>
                          </a:solidFill>
                          <a:latin typeface="+mn-lt"/>
                          <a:ea typeface="+mn-ea"/>
                          <a:cs typeface="+mn-cs"/>
                        </a:rPr>
                        <a:t>Dist- Kolhapur</a:t>
                      </a:r>
                      <a:endParaRPr lang="en-US" dirty="0" smtClean="0"/>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29</a:t>
                      </a:r>
                      <a:r>
                        <a:rPr lang="en-US" sz="1800" kern="1200" baseline="30000" dirty="0" smtClean="0">
                          <a:solidFill>
                            <a:schemeClr val="tx1"/>
                          </a:solidFill>
                          <a:latin typeface="+mn-lt"/>
                          <a:ea typeface="+mn-ea"/>
                          <a:cs typeface="+mn-cs"/>
                        </a:rPr>
                        <a:t>th</a:t>
                      </a:r>
                      <a:r>
                        <a:rPr lang="en-US" sz="1800" kern="1200" dirty="0" smtClean="0">
                          <a:solidFill>
                            <a:schemeClr val="tx1"/>
                          </a:solidFill>
                          <a:latin typeface="+mn-lt"/>
                          <a:ea typeface="+mn-ea"/>
                          <a:cs typeface="+mn-cs"/>
                        </a:rPr>
                        <a:t> February, 2020</a:t>
                      </a:r>
                      <a:endParaRPr lang="en-US"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600" b="1" dirty="0" smtClean="0">
                          <a:latin typeface="+mn-lt"/>
                          <a:ea typeface="Calibri"/>
                        </a:rPr>
                        <a:t>Visit to Automization irrigation unit at Kerli, Tal- Panhala</a:t>
                      </a: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a:t>
                      </a:r>
                      <a:r>
                        <a:rPr lang="en-US" sz="1800" b="1" kern="1200" dirty="0" smtClean="0">
                          <a:solidFill>
                            <a:schemeClr val="tx1"/>
                          </a:solidFill>
                          <a:latin typeface="+mn-lt"/>
                          <a:ea typeface="+mn-ea"/>
                          <a:cs typeface="+mn-cs"/>
                        </a:rPr>
                        <a:t>Mr. Milind Sankpal explaining about automization irrigation unit</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Dell\Downloads\IMG_20200229_104210.jpg"/>
          <p:cNvPicPr/>
          <p:nvPr/>
        </p:nvPicPr>
        <p:blipFill>
          <a:blip r:embed="rId4"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533400" y="838201"/>
            <a:ext cx="5867400" cy="3047999"/>
          </a:xfrm>
          <a:prstGeom prst="rect">
            <a:avLst/>
          </a:prstGeom>
          <a:ln w="9525" cap="sq">
            <a:noFill/>
            <a:prstDash val="solid"/>
            <a:miter lim="800000"/>
          </a:ln>
          <a:effectLst>
            <a:outerShdw blurRad="50800" dist="38100" dir="2700000" algn="tl" rotWithShape="0">
              <a:srgbClr val="000000">
                <a:alpha val="43000"/>
              </a:srgbClr>
            </a:outerShdw>
          </a:effectLst>
        </p:spPr>
      </p:pic>
      <p:pic>
        <p:nvPicPr>
          <p:cNvPr id="21" name="Picture 20" descr="C:\Users\Dell\Downloads\IMG_20200229_104857.jpg"/>
          <p:cNvPicPr/>
          <p:nvPr/>
        </p:nvPicPr>
        <p:blipFill>
          <a:blip r:embed="rId5"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533400" y="4648200"/>
            <a:ext cx="5867399" cy="3048000"/>
          </a:xfrm>
          <a:prstGeom prst="rect">
            <a:avLst/>
          </a:prstGeom>
          <a:ln w="12700" cap="sq" cmpd="thickThin">
            <a:no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685800"/>
            <a:ext cx="6019800" cy="646331"/>
          </a:xfrm>
          <a:prstGeom prst="rect">
            <a:avLst/>
          </a:prstGeom>
        </p:spPr>
        <p:txBody>
          <a:bodyPr wrap="square">
            <a:spAutoFit/>
          </a:bodyPr>
          <a:lstStyle/>
          <a:p>
            <a:pPr algn="ctr"/>
            <a:r>
              <a:rPr lang="en-US" b="1" dirty="0" smtClean="0"/>
              <a:t>7. Visit </a:t>
            </a:r>
            <a:r>
              <a:rPr lang="en-US" b="1" dirty="0" smtClean="0"/>
              <a:t>Commercial biofertilizer production unit in Dept. of Plant Pathology</a:t>
            </a:r>
            <a:r>
              <a:rPr lang="en-US" b="1" dirty="0" smtClean="0"/>
              <a:t>, </a:t>
            </a:r>
            <a:r>
              <a:rPr lang="en-US" b="1" dirty="0" smtClean="0"/>
              <a:t>Kolhapur</a:t>
            </a:r>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426639"/>
          <a:ext cx="5869305" cy="7412561"/>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ELE PATH 243</a:t>
                      </a:r>
                      <a:endParaRPr lang="en-US" dirty="0"/>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t>
                      </a:r>
                      <a:r>
                        <a:rPr lang="en-US" sz="1800" kern="1200" dirty="0" err="1" smtClean="0">
                          <a:solidFill>
                            <a:schemeClr val="tx1"/>
                          </a:solidFill>
                          <a:latin typeface="+mn-lt"/>
                          <a:ea typeface="+mn-ea"/>
                          <a:cs typeface="+mn-cs"/>
                        </a:rPr>
                        <a:t>Kalindee</a:t>
                      </a:r>
                      <a:r>
                        <a:rPr lang="en-US" sz="1800" kern="1200" dirty="0" smtClean="0">
                          <a:solidFill>
                            <a:schemeClr val="tx1"/>
                          </a:solidFill>
                          <a:latin typeface="+mn-lt"/>
                          <a:ea typeface="+mn-ea"/>
                          <a:cs typeface="+mn-cs"/>
                        </a:rPr>
                        <a:t> S. </a:t>
                      </a:r>
                      <a:r>
                        <a:rPr lang="en-US" sz="1800" kern="1200" dirty="0" err="1" smtClean="0">
                          <a:solidFill>
                            <a:schemeClr val="tx1"/>
                          </a:solidFill>
                          <a:latin typeface="+mn-lt"/>
                          <a:ea typeface="+mn-ea"/>
                          <a:cs typeface="+mn-cs"/>
                        </a:rPr>
                        <a:t>Shinde</a:t>
                      </a:r>
                      <a:endParaRPr lang="en-US" dirty="0"/>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Biofertilizers</a:t>
                      </a:r>
                      <a:r>
                        <a:rPr lang="en-US" sz="1800" kern="1200" dirty="0" smtClean="0">
                          <a:solidFill>
                            <a:schemeClr val="tx1"/>
                          </a:solidFill>
                          <a:latin typeface="+mn-lt"/>
                          <a:ea typeface="+mn-ea"/>
                          <a:cs typeface="+mn-cs"/>
                        </a:rPr>
                        <a:t>, Bio-Control agents and </a:t>
                      </a:r>
                      <a:r>
                        <a:rPr lang="en-US" sz="1800" kern="1200" dirty="0" err="1" smtClean="0">
                          <a:solidFill>
                            <a:schemeClr val="tx1"/>
                          </a:solidFill>
                          <a:latin typeface="+mn-lt"/>
                          <a:ea typeface="+mn-ea"/>
                          <a:cs typeface="+mn-cs"/>
                        </a:rPr>
                        <a:t>Biopesticides</a:t>
                      </a:r>
                      <a:endParaRPr lang="en-US" dirty="0"/>
                    </a:p>
                  </a:txBody>
                  <a:tcPr marL="68580" marR="68580" marT="0" marB="0"/>
                </a:tc>
              </a:tr>
              <a:tr h="849910">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1" kern="1200" dirty="0" smtClean="0">
                          <a:solidFill>
                            <a:schemeClr val="tx1"/>
                          </a:solidFill>
                          <a:latin typeface="+mn-lt"/>
                          <a:ea typeface="+mn-ea"/>
                          <a:cs typeface="+mn-cs"/>
                        </a:rPr>
                        <a:t> </a:t>
                      </a:r>
                      <a:r>
                        <a:rPr lang="en-US" sz="1800" kern="1200" dirty="0" smtClean="0">
                          <a:solidFill>
                            <a:schemeClr val="tx1"/>
                          </a:solidFill>
                          <a:latin typeface="+mn-lt"/>
                          <a:ea typeface="+mn-ea"/>
                          <a:cs typeface="+mn-cs"/>
                        </a:rPr>
                        <a:t>1) To see the commercial production of </a:t>
                      </a:r>
                      <a:r>
                        <a:rPr lang="en-US" sz="1800" kern="1200" dirty="0" err="1" smtClean="0">
                          <a:solidFill>
                            <a:schemeClr val="tx1"/>
                          </a:solidFill>
                          <a:latin typeface="+mn-lt"/>
                          <a:ea typeface="+mn-ea"/>
                          <a:cs typeface="+mn-cs"/>
                        </a:rPr>
                        <a:t>biofertilizers</a:t>
                      </a:r>
                      <a:endParaRPr lang="en-US" sz="1800" kern="1200" dirty="0" smtClean="0">
                        <a:solidFill>
                          <a:schemeClr val="tx1"/>
                        </a:solidFill>
                        <a:latin typeface="+mn-lt"/>
                        <a:ea typeface="+mn-ea"/>
                        <a:cs typeface="+mn-cs"/>
                      </a:endParaRPr>
                    </a:p>
                    <a:p>
                      <a:r>
                        <a:rPr lang="en-US" sz="1800" kern="1200" dirty="0" smtClean="0">
                          <a:solidFill>
                            <a:schemeClr val="tx1"/>
                          </a:solidFill>
                          <a:latin typeface="+mn-lt"/>
                          <a:ea typeface="+mn-ea"/>
                          <a:cs typeface="+mn-cs"/>
                        </a:rPr>
                        <a:t>2) To acquaint with different equipment’s used for biofertilizer production like </a:t>
                      </a:r>
                      <a:r>
                        <a:rPr lang="en-US" sz="1800" kern="1200" dirty="0" err="1" smtClean="0">
                          <a:solidFill>
                            <a:schemeClr val="tx1"/>
                          </a:solidFill>
                          <a:latin typeface="+mn-lt"/>
                          <a:ea typeface="+mn-ea"/>
                          <a:cs typeface="+mn-cs"/>
                        </a:rPr>
                        <a:t>fermenter</a:t>
                      </a:r>
                      <a:r>
                        <a:rPr lang="en-US" sz="1800" kern="1200" dirty="0" smtClean="0">
                          <a:solidFill>
                            <a:schemeClr val="tx1"/>
                          </a:solidFill>
                          <a:latin typeface="+mn-lt"/>
                          <a:ea typeface="+mn-ea"/>
                          <a:cs typeface="+mn-cs"/>
                        </a:rPr>
                        <a:t>, mixing and curing process</a:t>
                      </a:r>
                    </a:p>
                    <a:p>
                      <a:r>
                        <a:rPr lang="en-US" sz="1800" kern="1200" dirty="0" smtClean="0">
                          <a:solidFill>
                            <a:schemeClr val="tx1"/>
                          </a:solidFill>
                          <a:latin typeface="+mn-lt"/>
                          <a:ea typeface="+mn-ea"/>
                          <a:cs typeface="+mn-cs"/>
                        </a:rPr>
                        <a:t>3) To get knowledge about isolation and mass multiplication from expert.</a:t>
                      </a:r>
                    </a:p>
                  </a:txBody>
                  <a:tcPr marL="68580" marR="68580" marT="0" marB="0"/>
                </a:tc>
              </a:tr>
              <a:tr h="84565">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Agriculture College, Kolhapur</a:t>
                      </a:r>
                      <a:endParaRPr lang="en-US" dirty="0"/>
                    </a:p>
                  </a:txBody>
                  <a:tcPr marL="68580" marR="68580" marT="0" marB="0"/>
                </a:tc>
              </a:tr>
              <a:tr h="221725">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SEM 4 </a:t>
                      </a:r>
                      <a:r>
                        <a:rPr lang="en-US" sz="1800" kern="1200" dirty="0" smtClean="0">
                          <a:solidFill>
                            <a:schemeClr val="tx1"/>
                          </a:solidFill>
                          <a:latin typeface="+mn-lt"/>
                          <a:ea typeface="+mn-ea"/>
                          <a:cs typeface="+mn-cs"/>
                        </a:rPr>
                        <a:t>S. Y. B. Sc. (Agri.)</a:t>
                      </a:r>
                    </a:p>
                    <a:p>
                      <a:endParaRPr lang="en-US" dirty="0"/>
                    </a:p>
                  </a:txBody>
                  <a:tcPr marL="68580" marR="68580" marT="0" marB="0"/>
                </a:tc>
              </a:tr>
              <a:tr h="206485">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34</a:t>
                      </a:r>
                      <a:endParaRPr lang="en-US" dirty="0"/>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Commercial biofertilizer production unit in Dept. of Plant Pathology</a:t>
                      </a:r>
                      <a:endParaRPr lang="en-US" dirty="0"/>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V. R. </a:t>
                      </a:r>
                      <a:r>
                        <a:rPr lang="en-US" sz="1800" kern="1200" dirty="0" err="1" smtClean="0">
                          <a:solidFill>
                            <a:schemeClr val="tx1"/>
                          </a:solidFill>
                          <a:latin typeface="+mn-lt"/>
                          <a:ea typeface="+mn-ea"/>
                          <a:cs typeface="+mn-cs"/>
                        </a:rPr>
                        <a:t>Subhedar</a:t>
                      </a:r>
                      <a:endParaRPr lang="en-US" dirty="0"/>
                    </a:p>
                  </a:txBody>
                  <a:tcPr marL="68580" marR="68580" marT="0" marB="0"/>
                </a:tc>
              </a:tr>
              <a:tr h="298879">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7</a:t>
                      </a:r>
                      <a:r>
                        <a:rPr lang="en-US" sz="1800" kern="1200" baseline="30000" dirty="0" smtClean="0">
                          <a:solidFill>
                            <a:schemeClr val="tx1"/>
                          </a:solidFill>
                          <a:latin typeface="+mn-lt"/>
                          <a:ea typeface="+mn-ea"/>
                          <a:cs typeface="+mn-cs"/>
                        </a:rPr>
                        <a:t>th</a:t>
                      </a:r>
                      <a:r>
                        <a:rPr lang="en-US" sz="1800" kern="1200" dirty="0" smtClean="0">
                          <a:solidFill>
                            <a:schemeClr val="tx1"/>
                          </a:solidFill>
                          <a:latin typeface="+mn-lt"/>
                          <a:ea typeface="+mn-ea"/>
                          <a:cs typeface="+mn-cs"/>
                        </a:rPr>
                        <a:t> March, 2020</a:t>
                      </a:r>
                      <a:endParaRPr lang="en-US"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a:t>
                      </a:r>
                      <a:r>
                        <a:rPr lang="en-US" sz="1600" b="1" kern="1200" dirty="0" smtClean="0">
                          <a:solidFill>
                            <a:schemeClr val="tx1"/>
                          </a:solidFill>
                          <a:latin typeface="+mn-lt"/>
                          <a:ea typeface="+mn-ea"/>
                          <a:cs typeface="+mn-cs"/>
                        </a:rPr>
                        <a:t>1: </a:t>
                      </a:r>
                      <a:r>
                        <a:rPr lang="en-US" sz="1600" b="1" kern="1200" dirty="0" smtClean="0">
                          <a:solidFill>
                            <a:schemeClr val="tx1"/>
                          </a:solidFill>
                          <a:latin typeface="+mn-lt"/>
                          <a:ea typeface="+mn-ea"/>
                          <a:cs typeface="+mn-cs"/>
                        </a:rPr>
                        <a:t>Mass multiplication of PSB, </a:t>
                      </a:r>
                      <a:r>
                        <a:rPr lang="en-US" sz="1600" b="1" i="1" kern="1200" dirty="0" err="1" smtClean="0">
                          <a:solidFill>
                            <a:schemeClr val="tx1"/>
                          </a:solidFill>
                          <a:latin typeface="+mn-lt"/>
                          <a:ea typeface="+mn-ea"/>
                          <a:cs typeface="+mn-cs"/>
                        </a:rPr>
                        <a:t>Azotobacter</a:t>
                      </a:r>
                      <a:r>
                        <a:rPr lang="en-US" sz="1600" b="1" kern="1200" dirty="0" smtClean="0">
                          <a:solidFill>
                            <a:schemeClr val="tx1"/>
                          </a:solidFill>
                          <a:latin typeface="+mn-lt"/>
                          <a:ea typeface="+mn-ea"/>
                          <a:cs typeface="+mn-cs"/>
                        </a:rPr>
                        <a:t> and </a:t>
                      </a:r>
                      <a:r>
                        <a:rPr lang="en-US" sz="1600" b="1" i="1" kern="1200" dirty="0" err="1" smtClean="0">
                          <a:solidFill>
                            <a:schemeClr val="tx1"/>
                          </a:solidFill>
                          <a:latin typeface="+mn-lt"/>
                          <a:ea typeface="+mn-ea"/>
                          <a:cs typeface="+mn-cs"/>
                        </a:rPr>
                        <a:t>Acetobacter</a:t>
                      </a:r>
                      <a:r>
                        <a:rPr lang="en-US" sz="1600" b="1" kern="1200" dirty="0" smtClean="0">
                          <a:solidFill>
                            <a:schemeClr val="tx1"/>
                          </a:solidFill>
                          <a:latin typeface="+mn-lt"/>
                          <a:ea typeface="+mn-ea"/>
                          <a:cs typeface="+mn-cs"/>
                        </a:rPr>
                        <a:t> on rotary shaker </a:t>
                      </a:r>
                      <a:endParaRPr lang="en-US" sz="1600" b="1" dirty="0" smtClean="0">
                        <a:latin typeface="+mn-lt"/>
                        <a:ea typeface="Calibri"/>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a:t>
                      </a:r>
                      <a:r>
                        <a:rPr lang="en-US" sz="1600" b="1" kern="1200" dirty="0" smtClean="0">
                          <a:solidFill>
                            <a:schemeClr val="tx1"/>
                          </a:solidFill>
                          <a:latin typeface="+mn-lt"/>
                          <a:ea typeface="+mn-ea"/>
                          <a:cs typeface="+mn-cs"/>
                        </a:rPr>
                        <a:t>2:  </a:t>
                      </a:r>
                      <a:r>
                        <a:rPr lang="en-US" sz="1600" b="1" kern="1200" dirty="0" err="1" smtClean="0">
                          <a:solidFill>
                            <a:schemeClr val="tx1"/>
                          </a:solidFill>
                          <a:latin typeface="+mn-lt"/>
                          <a:ea typeface="+mn-ea"/>
                          <a:cs typeface="+mn-cs"/>
                        </a:rPr>
                        <a:t>Fermenter</a:t>
                      </a:r>
                      <a:r>
                        <a:rPr lang="en-US" sz="1600" b="1" kern="1200" dirty="0" smtClean="0">
                          <a:solidFill>
                            <a:schemeClr val="tx1"/>
                          </a:solidFill>
                          <a:latin typeface="+mn-lt"/>
                          <a:ea typeface="+mn-ea"/>
                          <a:cs typeface="+mn-cs"/>
                        </a:rPr>
                        <a:t> cum sterilizer having capacity of 100 lit broth</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026" name="Picture 3" descr="Description: F:\DYP 19-20\ELE PATH 243\Photos visit\IMG-20200307-WA0058.jpg"/>
          <p:cNvPicPr>
            <a:picLocks noChangeAspect="1" noChangeArrowheads="1"/>
          </p:cNvPicPr>
          <p:nvPr/>
        </p:nvPicPr>
        <p:blipFill>
          <a:blip r:embed="rId4"/>
          <a:srcRect/>
          <a:stretch>
            <a:fillRect/>
          </a:stretch>
        </p:blipFill>
        <p:spPr bwMode="auto">
          <a:xfrm>
            <a:off x="533400" y="914400"/>
            <a:ext cx="5715000" cy="3105433"/>
          </a:xfrm>
          <a:prstGeom prst="rect">
            <a:avLst/>
          </a:prstGeom>
          <a:noFill/>
          <a:ln w="9525">
            <a:noFill/>
            <a:miter lim="800000"/>
            <a:headEnd/>
            <a:tailEnd/>
          </a:ln>
        </p:spPr>
      </p:pic>
      <p:pic>
        <p:nvPicPr>
          <p:cNvPr id="1027" name="Picture 4" descr="Description: F:\DYP 19-20\ELE PATH 243\Photos visit\IMG-20200307-WA0062.jpg"/>
          <p:cNvPicPr>
            <a:picLocks noChangeAspect="1" noChangeArrowheads="1"/>
          </p:cNvPicPr>
          <p:nvPr/>
        </p:nvPicPr>
        <p:blipFill>
          <a:blip r:embed="rId5"/>
          <a:srcRect/>
          <a:stretch>
            <a:fillRect/>
          </a:stretch>
        </p:blipFill>
        <p:spPr bwMode="auto">
          <a:xfrm>
            <a:off x="533400" y="4800600"/>
            <a:ext cx="5715000"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369332"/>
          </a:xfrm>
          <a:prstGeom prst="rect">
            <a:avLst/>
          </a:prstGeom>
        </p:spPr>
        <p:txBody>
          <a:bodyPr wrap="square">
            <a:spAutoFit/>
          </a:bodyPr>
          <a:lstStyle/>
          <a:p>
            <a:pPr algn="ctr"/>
            <a:r>
              <a:rPr lang="en-US" b="1" dirty="0" smtClean="0"/>
              <a:t>8</a:t>
            </a:r>
            <a:r>
              <a:rPr lang="en-US" b="1" dirty="0" smtClean="0"/>
              <a:t>. </a:t>
            </a:r>
            <a:r>
              <a:rPr lang="en-US" b="1" dirty="0" smtClean="0"/>
              <a:t>Visit to </a:t>
            </a:r>
            <a:r>
              <a:rPr lang="en-US" b="1" dirty="0" smtClean="0"/>
              <a:t>Chickpea Seed Production Plot, ARS, </a:t>
            </a:r>
            <a:r>
              <a:rPr lang="en-US" b="1" dirty="0" err="1" smtClean="0"/>
              <a:t>Kasabe</a:t>
            </a:r>
            <a:r>
              <a:rPr lang="en-US" b="1" dirty="0" smtClean="0"/>
              <a:t> </a:t>
            </a:r>
            <a:r>
              <a:rPr lang="en-US" b="1" dirty="0" err="1" smtClean="0"/>
              <a:t>Digraj</a:t>
            </a:r>
            <a:endParaRPr lang="en-US" b="1" dirty="0" smtClean="0"/>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24000"/>
          <a:ext cx="5869305" cy="7175944"/>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GPB 243</a:t>
                      </a:r>
                      <a:endParaRPr lang="en-US" sz="1800" b="0" dirty="0">
                        <a:latin typeface="+mn-lt"/>
                      </a:endParaRPr>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Dr. M. Y. Patil</a:t>
                      </a:r>
                      <a:endParaRPr lang="en-US" sz="1800" b="0" dirty="0">
                        <a:latin typeface="+mn-lt"/>
                      </a:endParaRPr>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Principles of Seed Technology</a:t>
                      </a:r>
                      <a:endParaRPr lang="en-US" sz="1800" b="0" dirty="0">
                        <a:latin typeface="+mn-lt"/>
                      </a:endParaRPr>
                    </a:p>
                  </a:txBody>
                  <a:tcPr marL="68580" marR="68580" marT="0" marB="0"/>
                </a:tc>
              </a:tr>
              <a:tr h="849910">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To know how seed production of Pulse crops (chickpea) is taken also to understand post harvest grading, packaging and processing of rice crop</a:t>
                      </a:r>
                      <a:endParaRPr lang="en-US" sz="1800" b="0" dirty="0">
                        <a:latin typeface="+mn-lt"/>
                      </a:endParaRPr>
                    </a:p>
                  </a:txBody>
                  <a:tcPr marL="68580" marR="68580" marT="0" marB="0"/>
                </a:tc>
              </a:tr>
              <a:tr h="771883">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lvl="0"/>
                      <a:r>
                        <a:rPr lang="en-US" sz="1800" b="0" kern="1200" dirty="0" smtClean="0">
                          <a:solidFill>
                            <a:schemeClr val="tx1"/>
                          </a:solidFill>
                          <a:latin typeface="+mn-lt"/>
                          <a:ea typeface="+mn-ea"/>
                          <a:cs typeface="+mn-cs"/>
                        </a:rPr>
                        <a:t>Chickpea Seed Production Plot, ARS, </a:t>
                      </a:r>
                      <a:r>
                        <a:rPr lang="en-US" sz="1800" b="0" kern="1200" dirty="0" err="1" smtClean="0">
                          <a:solidFill>
                            <a:schemeClr val="tx1"/>
                          </a:solidFill>
                          <a:latin typeface="+mn-lt"/>
                          <a:ea typeface="+mn-ea"/>
                          <a:cs typeface="+mn-cs"/>
                        </a:rPr>
                        <a:t>Kasabe</a:t>
                      </a:r>
                      <a:r>
                        <a:rPr lang="en-US" sz="1800" b="0" kern="1200" dirty="0" smtClean="0">
                          <a:solidFill>
                            <a:schemeClr val="tx1"/>
                          </a:solidFill>
                          <a:latin typeface="+mn-lt"/>
                          <a:ea typeface="+mn-ea"/>
                          <a:cs typeface="+mn-cs"/>
                        </a:rPr>
                        <a:t> </a:t>
                      </a:r>
                      <a:r>
                        <a:rPr lang="en-US" sz="1800" b="0" kern="1200" dirty="0" err="1" smtClean="0">
                          <a:solidFill>
                            <a:schemeClr val="tx1"/>
                          </a:solidFill>
                          <a:latin typeface="+mn-lt"/>
                          <a:ea typeface="+mn-ea"/>
                          <a:cs typeface="+mn-cs"/>
                        </a:rPr>
                        <a:t>Digraj</a:t>
                      </a:r>
                      <a:endParaRPr lang="en-US" sz="1800" b="0" kern="1200" dirty="0" smtClean="0">
                        <a:solidFill>
                          <a:schemeClr val="tx1"/>
                        </a:solidFill>
                        <a:latin typeface="+mn-lt"/>
                        <a:ea typeface="+mn-ea"/>
                        <a:cs typeface="+mn-cs"/>
                      </a:endParaRPr>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dirty="0" smtClean="0">
                          <a:latin typeface="+mn-lt"/>
                        </a:rPr>
                        <a:t>SEM 4 </a:t>
                      </a:r>
                      <a:r>
                        <a:rPr lang="en-US" sz="1800" b="0" kern="1200" dirty="0" smtClean="0">
                          <a:solidFill>
                            <a:schemeClr val="tx1"/>
                          </a:solidFill>
                          <a:latin typeface="+mn-lt"/>
                          <a:ea typeface="+mn-ea"/>
                          <a:cs typeface="+mn-cs"/>
                        </a:rPr>
                        <a:t>S. Y. B. Sc. (Agri.)</a:t>
                      </a:r>
                    </a:p>
                    <a:p>
                      <a:endParaRPr lang="en-US" sz="1800" b="0" dirty="0">
                        <a:latin typeface="+mn-lt"/>
                      </a:endParaRPr>
                    </a:p>
                  </a:txBody>
                  <a:tcPr marL="68580" marR="68580" marT="0" marB="0"/>
                </a:tc>
              </a:tr>
              <a:tr h="624424">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dirty="0" smtClean="0">
                          <a:latin typeface="+mn-lt"/>
                        </a:rPr>
                        <a:t>38</a:t>
                      </a:r>
                      <a:endParaRPr lang="en-US" sz="1800" b="0" dirty="0">
                        <a:latin typeface="+mn-lt"/>
                      </a:endParaRPr>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lvl="0"/>
                      <a:r>
                        <a:rPr lang="en-US" sz="1800" b="0" kern="1200" dirty="0" smtClean="0">
                          <a:solidFill>
                            <a:schemeClr val="tx1"/>
                          </a:solidFill>
                          <a:latin typeface="+mn-lt"/>
                          <a:ea typeface="+mn-ea"/>
                          <a:cs typeface="+mn-cs"/>
                        </a:rPr>
                        <a:t>Chickpea Seed Production Plot, ARS, </a:t>
                      </a:r>
                      <a:r>
                        <a:rPr lang="en-US" sz="1800" b="0" kern="1200" dirty="0" err="1" smtClean="0">
                          <a:solidFill>
                            <a:schemeClr val="tx1"/>
                          </a:solidFill>
                          <a:latin typeface="+mn-lt"/>
                          <a:ea typeface="+mn-ea"/>
                          <a:cs typeface="+mn-cs"/>
                        </a:rPr>
                        <a:t>Kasabe</a:t>
                      </a:r>
                      <a:r>
                        <a:rPr lang="en-US" sz="1800" b="0" kern="1200" dirty="0" smtClean="0">
                          <a:solidFill>
                            <a:schemeClr val="tx1"/>
                          </a:solidFill>
                          <a:latin typeface="+mn-lt"/>
                          <a:ea typeface="+mn-ea"/>
                          <a:cs typeface="+mn-cs"/>
                        </a:rPr>
                        <a:t> </a:t>
                      </a:r>
                      <a:r>
                        <a:rPr lang="en-US" sz="1800" b="0" kern="1200" dirty="0" err="1" smtClean="0">
                          <a:solidFill>
                            <a:schemeClr val="tx1"/>
                          </a:solidFill>
                          <a:latin typeface="+mn-lt"/>
                          <a:ea typeface="+mn-ea"/>
                          <a:cs typeface="+mn-cs"/>
                        </a:rPr>
                        <a:t>Digraj</a:t>
                      </a:r>
                      <a:endParaRPr lang="en-US" sz="1800" b="0" kern="1200" dirty="0" smtClean="0">
                        <a:solidFill>
                          <a:schemeClr val="tx1"/>
                        </a:solidFill>
                        <a:latin typeface="+mn-lt"/>
                        <a:ea typeface="+mn-ea"/>
                        <a:cs typeface="+mn-cs"/>
                      </a:endParaRPr>
                    </a:p>
                    <a:p>
                      <a:r>
                        <a:rPr lang="en-US" sz="1800" b="0" kern="1200" dirty="0" smtClean="0">
                          <a:solidFill>
                            <a:schemeClr val="tx1"/>
                          </a:solidFill>
                          <a:latin typeface="+mn-lt"/>
                          <a:ea typeface="+mn-ea"/>
                          <a:cs typeface="+mn-cs"/>
                        </a:rPr>
                        <a:t>MSSCL, Seed processing unit, </a:t>
                      </a:r>
                      <a:r>
                        <a:rPr lang="en-US" sz="1800" b="0" kern="1200" dirty="0" err="1" smtClean="0">
                          <a:solidFill>
                            <a:schemeClr val="tx1"/>
                          </a:solidFill>
                          <a:latin typeface="+mn-lt"/>
                          <a:ea typeface="+mn-ea"/>
                          <a:cs typeface="+mn-cs"/>
                        </a:rPr>
                        <a:t>Ashta</a:t>
                      </a:r>
                      <a:r>
                        <a:rPr lang="en-US" sz="1800" b="0" kern="1200" dirty="0" smtClean="0">
                          <a:solidFill>
                            <a:schemeClr val="tx1"/>
                          </a:solidFill>
                          <a:latin typeface="+mn-lt"/>
                          <a:ea typeface="+mn-ea"/>
                          <a:cs typeface="+mn-cs"/>
                        </a:rPr>
                        <a:t> Tal-</a:t>
                      </a:r>
                      <a:r>
                        <a:rPr lang="en-US" sz="1800" b="0" kern="1200" dirty="0" err="1" smtClean="0">
                          <a:solidFill>
                            <a:schemeClr val="tx1"/>
                          </a:solidFill>
                          <a:latin typeface="+mn-lt"/>
                          <a:ea typeface="+mn-ea"/>
                          <a:cs typeface="+mn-cs"/>
                        </a:rPr>
                        <a:t>Walva</a:t>
                      </a:r>
                      <a:r>
                        <a:rPr lang="en-US" sz="1800" b="0" kern="1200" dirty="0" smtClean="0">
                          <a:solidFill>
                            <a:schemeClr val="tx1"/>
                          </a:solidFill>
                          <a:latin typeface="+mn-lt"/>
                          <a:ea typeface="+mn-ea"/>
                          <a:cs typeface="+mn-cs"/>
                        </a:rPr>
                        <a:t>,  Dist-</a:t>
                      </a:r>
                      <a:r>
                        <a:rPr lang="en-US" sz="1800" b="0" kern="1200" dirty="0" err="1" smtClean="0">
                          <a:solidFill>
                            <a:schemeClr val="tx1"/>
                          </a:solidFill>
                          <a:latin typeface="+mn-lt"/>
                          <a:ea typeface="+mn-ea"/>
                          <a:cs typeface="+mn-cs"/>
                        </a:rPr>
                        <a:t>Sangli</a:t>
                      </a:r>
                      <a:endParaRPr lang="en-US" sz="1800" b="0" dirty="0">
                        <a:latin typeface="+mn-lt"/>
                      </a:endParaRPr>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spcAft>
                          <a:spcPts val="0"/>
                        </a:spcAft>
                      </a:pPr>
                      <a:r>
                        <a:rPr lang="en-US" sz="1800" b="0" dirty="0">
                          <a:latin typeface="+mn-lt"/>
                          <a:ea typeface="Times New Roman"/>
                          <a:cs typeface="Times New Roman"/>
                        </a:rPr>
                        <a:t>Prof. U. A. </a:t>
                      </a:r>
                      <a:r>
                        <a:rPr lang="en-US" sz="1800" b="0" dirty="0" err="1">
                          <a:latin typeface="+mn-lt"/>
                          <a:ea typeface="Times New Roman"/>
                          <a:cs typeface="Times New Roman"/>
                        </a:rPr>
                        <a:t>Mohite</a:t>
                      </a:r>
                      <a:r>
                        <a:rPr lang="en-US" sz="1800" b="0" dirty="0">
                          <a:latin typeface="+mn-lt"/>
                          <a:ea typeface="Times New Roman"/>
                          <a:cs typeface="Times New Roman"/>
                        </a:rPr>
                        <a:t> </a:t>
                      </a:r>
                      <a:endParaRPr lang="en-US" sz="1800" b="0" dirty="0">
                        <a:latin typeface="+mn-lt"/>
                        <a:ea typeface="Calibri"/>
                        <a:cs typeface="Times New Roman"/>
                      </a:endParaRPr>
                    </a:p>
                  </a:txBody>
                  <a:tcPr marL="68580" marR="68580" marT="0" marB="0" anchor="ctr"/>
                </a:tc>
              </a:tr>
              <a:tr h="7491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spcAft>
                          <a:spcPts val="0"/>
                        </a:spcAft>
                      </a:pPr>
                      <a:r>
                        <a:rPr lang="en-US" sz="1800" b="0" dirty="0">
                          <a:latin typeface="+mn-lt"/>
                          <a:ea typeface="Times New Roman"/>
                          <a:cs typeface="Times New Roman"/>
                        </a:rPr>
                        <a:t>18</a:t>
                      </a:r>
                      <a:r>
                        <a:rPr lang="en-US" sz="1800" b="0" baseline="30000" dirty="0">
                          <a:latin typeface="+mn-lt"/>
                          <a:ea typeface="Times New Roman"/>
                          <a:cs typeface="Times New Roman"/>
                        </a:rPr>
                        <a:t>th</a:t>
                      </a:r>
                      <a:r>
                        <a:rPr lang="en-US" sz="1800" b="0" dirty="0">
                          <a:latin typeface="+mn-lt"/>
                          <a:ea typeface="Times New Roman"/>
                          <a:cs typeface="Times New Roman"/>
                        </a:rPr>
                        <a:t> January, 2020</a:t>
                      </a:r>
                      <a:endParaRPr lang="en-US" sz="1800" b="0" dirty="0">
                        <a:latin typeface="+mn-lt"/>
                        <a:ea typeface="Calibri"/>
                        <a:cs typeface="Times New Roman"/>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600" b="1" kern="1200" dirty="0" smtClean="0">
                          <a:solidFill>
                            <a:schemeClr val="tx1"/>
                          </a:solidFill>
                          <a:latin typeface="+mn-lt"/>
                          <a:ea typeface="+mn-ea"/>
                          <a:cs typeface="+mn-cs"/>
                        </a:rPr>
                        <a:t>Visit to Seed Production Plot var. </a:t>
                      </a:r>
                      <a:r>
                        <a:rPr lang="en-US" sz="1600" b="1" kern="1200" dirty="0" err="1" smtClean="0">
                          <a:solidFill>
                            <a:schemeClr val="tx1"/>
                          </a:solidFill>
                          <a:latin typeface="+mn-lt"/>
                          <a:ea typeface="+mn-ea"/>
                          <a:cs typeface="+mn-cs"/>
                        </a:rPr>
                        <a:t>Digvijay</a:t>
                      </a:r>
                      <a:r>
                        <a:rPr lang="en-US" sz="1600" b="1" kern="1200" dirty="0" smtClean="0">
                          <a:solidFill>
                            <a:schemeClr val="tx1"/>
                          </a:solidFill>
                          <a:latin typeface="+mn-lt"/>
                          <a:ea typeface="+mn-ea"/>
                          <a:cs typeface="+mn-cs"/>
                        </a:rPr>
                        <a:t> at ARS, </a:t>
                      </a:r>
                      <a:r>
                        <a:rPr lang="en-US" sz="1600" b="1" kern="1200" dirty="0" err="1" smtClean="0">
                          <a:solidFill>
                            <a:schemeClr val="tx1"/>
                          </a:solidFill>
                          <a:latin typeface="+mn-lt"/>
                          <a:ea typeface="+mn-ea"/>
                          <a:cs typeface="+mn-cs"/>
                        </a:rPr>
                        <a:t>Kasabe</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Digraj</a:t>
                      </a:r>
                      <a:endParaRPr lang="en-US" sz="1600" b="1" dirty="0" smtClean="0">
                        <a:latin typeface="+mn-lt"/>
                        <a:ea typeface="Calibri"/>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a:t>
                      </a:r>
                      <a:r>
                        <a:rPr lang="en-US" sz="1600" b="1" kern="1200" dirty="0" smtClean="0">
                          <a:solidFill>
                            <a:schemeClr val="tx1"/>
                          </a:solidFill>
                          <a:latin typeface="+mn-lt"/>
                          <a:ea typeface="+mn-ea"/>
                          <a:cs typeface="+mn-cs"/>
                        </a:rPr>
                        <a:t>Visit to Multiple location trial of wheat strains from </a:t>
                      </a:r>
                      <a:r>
                        <a:rPr lang="en-US" sz="1600" b="1" kern="1200" dirty="0" err="1" smtClean="0">
                          <a:solidFill>
                            <a:schemeClr val="tx1"/>
                          </a:solidFill>
                          <a:latin typeface="+mn-lt"/>
                          <a:ea typeface="+mn-ea"/>
                          <a:cs typeface="+mn-cs"/>
                        </a:rPr>
                        <a:t>Niphad</a:t>
                      </a:r>
                      <a:r>
                        <a:rPr lang="en-US" sz="1600" b="1" kern="1200" dirty="0" smtClean="0">
                          <a:solidFill>
                            <a:schemeClr val="tx1"/>
                          </a:solidFill>
                          <a:latin typeface="+mn-lt"/>
                          <a:ea typeface="+mn-ea"/>
                          <a:cs typeface="+mn-cs"/>
                        </a:rPr>
                        <a:t> at ARS, </a:t>
                      </a:r>
                      <a:r>
                        <a:rPr lang="en-US" sz="1600" b="1" kern="1200" dirty="0" err="1" smtClean="0">
                          <a:solidFill>
                            <a:schemeClr val="tx1"/>
                          </a:solidFill>
                          <a:latin typeface="+mn-lt"/>
                          <a:ea typeface="+mn-ea"/>
                          <a:cs typeface="+mn-cs"/>
                        </a:rPr>
                        <a:t>Kasabe</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Digraj</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6" name="Picture 15" descr="D:\botany\MY PATIL\Visit to ARS Digraj and SPP Ashta\WhatsApp Image 2020-01-18 at 2.54.37 PM.jpeg"/>
          <p:cNvPicPr/>
          <p:nvPr/>
        </p:nvPicPr>
        <p:blipFill>
          <a:blip r:embed="rId4" cstate="print"/>
          <a:srcRect/>
          <a:stretch>
            <a:fillRect/>
          </a:stretch>
        </p:blipFill>
        <p:spPr bwMode="auto">
          <a:xfrm>
            <a:off x="533400" y="844550"/>
            <a:ext cx="5820410" cy="3117850"/>
          </a:xfrm>
          <a:prstGeom prst="rect">
            <a:avLst/>
          </a:prstGeom>
          <a:noFill/>
          <a:ln w="9525">
            <a:noFill/>
            <a:miter lim="800000"/>
            <a:headEnd/>
            <a:tailEnd/>
          </a:ln>
        </p:spPr>
      </p:pic>
      <p:pic>
        <p:nvPicPr>
          <p:cNvPr id="17" name="Picture 16" descr="D:\botany\MY PATIL\Visit to ARS Digraj and SPP Ashta\WhatsApp Image 2020-01-18 at 2.54.49 PM.jpeg"/>
          <p:cNvPicPr/>
          <p:nvPr/>
        </p:nvPicPr>
        <p:blipFill>
          <a:blip r:embed="rId5" cstate="print"/>
          <a:srcRect/>
          <a:stretch>
            <a:fillRect/>
          </a:stretch>
        </p:blipFill>
        <p:spPr bwMode="auto">
          <a:xfrm rot="10800000" flipV="1">
            <a:off x="533400" y="4495799"/>
            <a:ext cx="5867400"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646331"/>
          </a:xfrm>
          <a:prstGeom prst="rect">
            <a:avLst/>
          </a:prstGeom>
        </p:spPr>
        <p:txBody>
          <a:bodyPr wrap="square">
            <a:spAutoFit/>
          </a:bodyPr>
          <a:lstStyle/>
          <a:p>
            <a:pPr algn="ctr"/>
            <a:r>
              <a:rPr lang="en-US" b="1" dirty="0" smtClean="0"/>
              <a:t>9</a:t>
            </a:r>
            <a:r>
              <a:rPr lang="en-US" b="1" dirty="0" smtClean="0"/>
              <a:t>. </a:t>
            </a:r>
            <a:r>
              <a:rPr lang="en-US" b="1" dirty="0" smtClean="0"/>
              <a:t>Visit to </a:t>
            </a:r>
            <a:r>
              <a:rPr lang="en-US" b="1" dirty="0" smtClean="0"/>
              <a:t>MSSCL, Seed processing unit, </a:t>
            </a:r>
            <a:r>
              <a:rPr lang="en-US" b="1" dirty="0" err="1" smtClean="0"/>
              <a:t>Ashta</a:t>
            </a:r>
            <a:r>
              <a:rPr lang="en-US" b="1" dirty="0" smtClean="0"/>
              <a:t> Tal-</a:t>
            </a:r>
            <a:r>
              <a:rPr lang="en-US" b="1" dirty="0" err="1" smtClean="0"/>
              <a:t>Walva</a:t>
            </a:r>
            <a:r>
              <a:rPr lang="en-US" b="1" dirty="0" smtClean="0"/>
              <a:t>,  Dist-</a:t>
            </a:r>
            <a:r>
              <a:rPr lang="en-US" b="1" dirty="0" err="1" smtClean="0"/>
              <a:t>Sangli</a:t>
            </a:r>
            <a:endParaRPr lang="en-US" b="1" dirty="0" smtClean="0"/>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24000"/>
          <a:ext cx="5869305" cy="7036408"/>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GPB 243</a:t>
                      </a:r>
                      <a:endParaRPr lang="en-US" sz="1800" b="0" dirty="0">
                        <a:latin typeface="+mn-lt"/>
                      </a:endParaRPr>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Dr. M. Y. Patil</a:t>
                      </a:r>
                      <a:endParaRPr lang="en-US" sz="1800" b="0" dirty="0">
                        <a:latin typeface="+mn-lt"/>
                      </a:endParaRPr>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Principles of Seed Technology</a:t>
                      </a:r>
                      <a:endParaRPr lang="en-US" sz="1800" b="0" dirty="0">
                        <a:latin typeface="+mn-lt"/>
                      </a:endParaRPr>
                    </a:p>
                  </a:txBody>
                  <a:tcPr marL="68580" marR="68580" marT="0" marB="0"/>
                </a:tc>
              </a:tr>
              <a:tr h="849910">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To know how seed production of Pulse crops (chickpea) is taken also to understand post harvest grading, packaging and processing of rice crop</a:t>
                      </a:r>
                      <a:endParaRPr lang="en-US" sz="1800" b="0" dirty="0">
                        <a:latin typeface="+mn-lt"/>
                      </a:endParaRPr>
                    </a:p>
                  </a:txBody>
                  <a:tcPr marL="68580" marR="68580" marT="0" marB="0"/>
                </a:tc>
              </a:tr>
              <a:tr h="771883">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MSSCL, Seed processing unit, </a:t>
                      </a:r>
                      <a:r>
                        <a:rPr lang="en-US" sz="1800" b="0" kern="1200" dirty="0" err="1" smtClean="0">
                          <a:solidFill>
                            <a:schemeClr val="tx1"/>
                          </a:solidFill>
                          <a:latin typeface="+mn-lt"/>
                          <a:ea typeface="+mn-ea"/>
                          <a:cs typeface="+mn-cs"/>
                        </a:rPr>
                        <a:t>Ashta</a:t>
                      </a:r>
                      <a:r>
                        <a:rPr lang="en-US" sz="1800" b="0" kern="1200" dirty="0" smtClean="0">
                          <a:solidFill>
                            <a:schemeClr val="tx1"/>
                          </a:solidFill>
                          <a:latin typeface="+mn-lt"/>
                          <a:ea typeface="+mn-ea"/>
                          <a:cs typeface="+mn-cs"/>
                        </a:rPr>
                        <a:t> Tal-</a:t>
                      </a:r>
                      <a:r>
                        <a:rPr lang="en-US" sz="1800" b="0" kern="1200" dirty="0" err="1" smtClean="0">
                          <a:solidFill>
                            <a:schemeClr val="tx1"/>
                          </a:solidFill>
                          <a:latin typeface="+mn-lt"/>
                          <a:ea typeface="+mn-ea"/>
                          <a:cs typeface="+mn-cs"/>
                        </a:rPr>
                        <a:t>Walva</a:t>
                      </a:r>
                      <a:r>
                        <a:rPr lang="en-US" sz="1800" b="0" kern="1200" dirty="0" smtClean="0">
                          <a:solidFill>
                            <a:schemeClr val="tx1"/>
                          </a:solidFill>
                          <a:latin typeface="+mn-lt"/>
                          <a:ea typeface="+mn-ea"/>
                          <a:cs typeface="+mn-cs"/>
                        </a:rPr>
                        <a:t>,  Dist-</a:t>
                      </a:r>
                      <a:r>
                        <a:rPr lang="en-US" sz="1800" b="0" kern="1200" dirty="0" err="1" smtClean="0">
                          <a:solidFill>
                            <a:schemeClr val="tx1"/>
                          </a:solidFill>
                          <a:latin typeface="+mn-lt"/>
                          <a:ea typeface="+mn-ea"/>
                          <a:cs typeface="+mn-cs"/>
                        </a:rPr>
                        <a:t>Sangli</a:t>
                      </a:r>
                      <a:endParaRPr lang="en-US" sz="1800" b="0" dirty="0">
                        <a:latin typeface="+mn-lt"/>
                      </a:endParaRPr>
                    </a:p>
                  </a:txBody>
                  <a:tcPr marL="68580" marR="68580" marT="0" marB="0"/>
                </a:tc>
              </a:tr>
              <a:tr h="609600">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dirty="0" smtClean="0">
                          <a:latin typeface="+mn-lt"/>
                        </a:rPr>
                        <a:t>SEM 4 </a:t>
                      </a:r>
                      <a:r>
                        <a:rPr lang="en-US" sz="1800" b="0" kern="1200" dirty="0" smtClean="0">
                          <a:solidFill>
                            <a:schemeClr val="tx1"/>
                          </a:solidFill>
                          <a:latin typeface="+mn-lt"/>
                          <a:ea typeface="+mn-ea"/>
                          <a:cs typeface="+mn-cs"/>
                        </a:rPr>
                        <a:t>S. Y. B. Sc. (Agri.)</a:t>
                      </a:r>
                    </a:p>
                    <a:p>
                      <a:endParaRPr lang="en-US" sz="1800" b="0" dirty="0">
                        <a:latin typeface="+mn-lt"/>
                      </a:endParaRPr>
                    </a:p>
                  </a:txBody>
                  <a:tcPr marL="68580" marR="68580" marT="0" marB="0"/>
                </a:tc>
              </a:tr>
              <a:tr h="624424">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dirty="0" smtClean="0">
                          <a:latin typeface="+mn-lt"/>
                        </a:rPr>
                        <a:t>38</a:t>
                      </a:r>
                      <a:endParaRPr lang="en-US" sz="1800" b="0" dirty="0">
                        <a:latin typeface="+mn-lt"/>
                      </a:endParaRPr>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lvl="0"/>
                      <a:r>
                        <a:rPr lang="en-US" sz="1800" b="0" kern="1200" dirty="0" smtClean="0">
                          <a:solidFill>
                            <a:schemeClr val="tx1"/>
                          </a:solidFill>
                          <a:latin typeface="+mn-lt"/>
                          <a:ea typeface="+mn-ea"/>
                          <a:cs typeface="+mn-cs"/>
                        </a:rPr>
                        <a:t>Chickpea Seed Production Plot, ARS, </a:t>
                      </a:r>
                      <a:r>
                        <a:rPr lang="en-US" sz="1800" b="0" kern="1200" dirty="0" err="1" smtClean="0">
                          <a:solidFill>
                            <a:schemeClr val="tx1"/>
                          </a:solidFill>
                          <a:latin typeface="+mn-lt"/>
                          <a:ea typeface="+mn-ea"/>
                          <a:cs typeface="+mn-cs"/>
                        </a:rPr>
                        <a:t>Kasabe</a:t>
                      </a:r>
                      <a:r>
                        <a:rPr lang="en-US" sz="1800" b="0" kern="1200" dirty="0" smtClean="0">
                          <a:solidFill>
                            <a:schemeClr val="tx1"/>
                          </a:solidFill>
                          <a:latin typeface="+mn-lt"/>
                          <a:ea typeface="+mn-ea"/>
                          <a:cs typeface="+mn-cs"/>
                        </a:rPr>
                        <a:t> </a:t>
                      </a:r>
                      <a:r>
                        <a:rPr lang="en-US" sz="1800" b="0" kern="1200" dirty="0" err="1" smtClean="0">
                          <a:solidFill>
                            <a:schemeClr val="tx1"/>
                          </a:solidFill>
                          <a:latin typeface="+mn-lt"/>
                          <a:ea typeface="+mn-ea"/>
                          <a:cs typeface="+mn-cs"/>
                        </a:rPr>
                        <a:t>Digraj</a:t>
                      </a:r>
                      <a:endParaRPr lang="en-US" sz="1800" b="0" kern="1200" dirty="0" smtClean="0">
                        <a:solidFill>
                          <a:schemeClr val="tx1"/>
                        </a:solidFill>
                        <a:latin typeface="+mn-lt"/>
                        <a:ea typeface="+mn-ea"/>
                        <a:cs typeface="+mn-cs"/>
                      </a:endParaRPr>
                    </a:p>
                    <a:p>
                      <a:r>
                        <a:rPr lang="en-US" sz="1800" b="0" kern="1200" dirty="0" smtClean="0">
                          <a:solidFill>
                            <a:schemeClr val="tx1"/>
                          </a:solidFill>
                          <a:latin typeface="+mn-lt"/>
                          <a:ea typeface="+mn-ea"/>
                          <a:cs typeface="+mn-cs"/>
                        </a:rPr>
                        <a:t>MSSCL, Seed processing unit, </a:t>
                      </a:r>
                      <a:r>
                        <a:rPr lang="en-US" sz="1800" b="0" kern="1200" dirty="0" err="1" smtClean="0">
                          <a:solidFill>
                            <a:schemeClr val="tx1"/>
                          </a:solidFill>
                          <a:latin typeface="+mn-lt"/>
                          <a:ea typeface="+mn-ea"/>
                          <a:cs typeface="+mn-cs"/>
                        </a:rPr>
                        <a:t>Ashta</a:t>
                      </a:r>
                      <a:r>
                        <a:rPr lang="en-US" sz="1800" b="0" kern="1200" dirty="0" smtClean="0">
                          <a:solidFill>
                            <a:schemeClr val="tx1"/>
                          </a:solidFill>
                          <a:latin typeface="+mn-lt"/>
                          <a:ea typeface="+mn-ea"/>
                          <a:cs typeface="+mn-cs"/>
                        </a:rPr>
                        <a:t> Tal-</a:t>
                      </a:r>
                      <a:r>
                        <a:rPr lang="en-US" sz="1800" b="0" kern="1200" dirty="0" err="1" smtClean="0">
                          <a:solidFill>
                            <a:schemeClr val="tx1"/>
                          </a:solidFill>
                          <a:latin typeface="+mn-lt"/>
                          <a:ea typeface="+mn-ea"/>
                          <a:cs typeface="+mn-cs"/>
                        </a:rPr>
                        <a:t>Walva</a:t>
                      </a:r>
                      <a:r>
                        <a:rPr lang="en-US" sz="1800" b="0" kern="1200" dirty="0" smtClean="0">
                          <a:solidFill>
                            <a:schemeClr val="tx1"/>
                          </a:solidFill>
                          <a:latin typeface="+mn-lt"/>
                          <a:ea typeface="+mn-ea"/>
                          <a:cs typeface="+mn-cs"/>
                        </a:rPr>
                        <a:t>,  Dist-</a:t>
                      </a:r>
                      <a:r>
                        <a:rPr lang="en-US" sz="1800" b="0" kern="1200" dirty="0" err="1" smtClean="0">
                          <a:solidFill>
                            <a:schemeClr val="tx1"/>
                          </a:solidFill>
                          <a:latin typeface="+mn-lt"/>
                          <a:ea typeface="+mn-ea"/>
                          <a:cs typeface="+mn-cs"/>
                        </a:rPr>
                        <a:t>Sangli</a:t>
                      </a:r>
                      <a:endParaRPr lang="en-US" sz="1800" b="0" dirty="0">
                        <a:latin typeface="+mn-lt"/>
                      </a:endParaRPr>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spcAft>
                          <a:spcPts val="0"/>
                        </a:spcAft>
                      </a:pPr>
                      <a:r>
                        <a:rPr lang="en-US" sz="1800" b="0" dirty="0">
                          <a:latin typeface="+mn-lt"/>
                          <a:ea typeface="Times New Roman"/>
                          <a:cs typeface="Times New Roman"/>
                        </a:rPr>
                        <a:t>Prof. U. A. </a:t>
                      </a:r>
                      <a:r>
                        <a:rPr lang="en-US" sz="1800" b="0" dirty="0" err="1">
                          <a:latin typeface="+mn-lt"/>
                          <a:ea typeface="Times New Roman"/>
                          <a:cs typeface="Times New Roman"/>
                        </a:rPr>
                        <a:t>Mohite</a:t>
                      </a:r>
                      <a:r>
                        <a:rPr lang="en-US" sz="1800" b="0" dirty="0">
                          <a:latin typeface="+mn-lt"/>
                          <a:ea typeface="Times New Roman"/>
                          <a:cs typeface="Times New Roman"/>
                        </a:rPr>
                        <a:t> </a:t>
                      </a:r>
                      <a:endParaRPr lang="en-US" sz="1800" b="0" dirty="0">
                        <a:latin typeface="+mn-lt"/>
                        <a:ea typeface="Calibri"/>
                        <a:cs typeface="Times New Roman"/>
                      </a:endParaRPr>
                    </a:p>
                  </a:txBody>
                  <a:tcPr marL="68580" marR="68580" marT="0" marB="0" anchor="ctr"/>
                </a:tc>
              </a:tr>
              <a:tr h="7491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spcAft>
                          <a:spcPts val="0"/>
                        </a:spcAft>
                      </a:pPr>
                      <a:r>
                        <a:rPr lang="en-US" sz="1800" b="0" dirty="0">
                          <a:latin typeface="+mn-lt"/>
                          <a:ea typeface="Times New Roman"/>
                          <a:cs typeface="Times New Roman"/>
                        </a:rPr>
                        <a:t>18</a:t>
                      </a:r>
                      <a:r>
                        <a:rPr lang="en-US" sz="1800" b="0" baseline="30000" dirty="0">
                          <a:latin typeface="+mn-lt"/>
                          <a:ea typeface="Times New Roman"/>
                          <a:cs typeface="Times New Roman"/>
                        </a:rPr>
                        <a:t>th</a:t>
                      </a:r>
                      <a:r>
                        <a:rPr lang="en-US" sz="1800" b="0" dirty="0">
                          <a:latin typeface="+mn-lt"/>
                          <a:ea typeface="Times New Roman"/>
                          <a:cs typeface="Times New Roman"/>
                        </a:rPr>
                        <a:t> January, 2020</a:t>
                      </a:r>
                      <a:endParaRPr lang="en-US" sz="1800" b="0" dirty="0">
                        <a:latin typeface="+mn-lt"/>
                        <a:ea typeface="Calibri"/>
                        <a:cs typeface="Times New Roman"/>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800" b="1" kern="1200" dirty="0" smtClean="0">
                          <a:solidFill>
                            <a:schemeClr val="tx1"/>
                          </a:solidFill>
                          <a:latin typeface="+mn-lt"/>
                          <a:ea typeface="+mn-ea"/>
                          <a:cs typeface="+mn-cs"/>
                        </a:rPr>
                        <a:t>Students along with Dr. Khatmale Sir and Dr. </a:t>
                      </a:r>
                      <a:r>
                        <a:rPr lang="en-US" sz="1800" b="1" kern="1200" dirty="0" err="1" smtClean="0">
                          <a:solidFill>
                            <a:schemeClr val="tx1"/>
                          </a:solidFill>
                          <a:latin typeface="+mn-lt"/>
                          <a:ea typeface="+mn-ea"/>
                          <a:cs typeface="+mn-cs"/>
                        </a:rPr>
                        <a:t>Rathod</a:t>
                      </a:r>
                      <a:r>
                        <a:rPr lang="en-US" sz="1800" b="1" kern="1200" dirty="0" smtClean="0">
                          <a:solidFill>
                            <a:schemeClr val="tx1"/>
                          </a:solidFill>
                          <a:latin typeface="+mn-lt"/>
                          <a:ea typeface="+mn-ea"/>
                          <a:cs typeface="+mn-cs"/>
                        </a:rPr>
                        <a:t> Sir ARS, </a:t>
                      </a:r>
                      <a:r>
                        <a:rPr lang="en-US" sz="1800" b="1" kern="1200" dirty="0" err="1" smtClean="0">
                          <a:solidFill>
                            <a:schemeClr val="tx1"/>
                          </a:solidFill>
                          <a:latin typeface="+mn-lt"/>
                          <a:ea typeface="+mn-ea"/>
                          <a:cs typeface="+mn-cs"/>
                        </a:rPr>
                        <a:t>Kasabe</a:t>
                      </a:r>
                      <a:r>
                        <a:rPr lang="en-US" sz="1800" b="1" kern="1200" dirty="0" smtClean="0">
                          <a:solidFill>
                            <a:schemeClr val="tx1"/>
                          </a:solidFill>
                          <a:latin typeface="+mn-lt"/>
                          <a:ea typeface="+mn-ea"/>
                          <a:cs typeface="+mn-cs"/>
                        </a:rPr>
                        <a:t> </a:t>
                      </a:r>
                      <a:r>
                        <a:rPr lang="en-US" sz="1800" b="1" kern="1200" dirty="0" err="1" smtClean="0">
                          <a:solidFill>
                            <a:schemeClr val="tx1"/>
                          </a:solidFill>
                          <a:latin typeface="+mn-lt"/>
                          <a:ea typeface="+mn-ea"/>
                          <a:cs typeface="+mn-cs"/>
                        </a:rPr>
                        <a:t>Digraj</a:t>
                      </a:r>
                      <a:endParaRPr lang="en-US" sz="1600" b="1" dirty="0" smtClean="0">
                        <a:latin typeface="+mn-lt"/>
                        <a:ea typeface="Calibri"/>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a:t>
                      </a:r>
                      <a:r>
                        <a:rPr lang="en-US" sz="1600" b="1" kern="1200" dirty="0" smtClean="0">
                          <a:solidFill>
                            <a:schemeClr val="tx1"/>
                          </a:solidFill>
                          <a:latin typeface="+mn-lt"/>
                          <a:ea typeface="+mn-ea"/>
                          <a:cs typeface="+mn-cs"/>
                        </a:rPr>
                        <a:t>2:  </a:t>
                      </a:r>
                      <a:r>
                        <a:rPr lang="en-US" sz="1800" b="1" kern="1200" dirty="0" smtClean="0">
                          <a:solidFill>
                            <a:schemeClr val="tx1"/>
                          </a:solidFill>
                          <a:latin typeface="+mn-lt"/>
                          <a:ea typeface="+mn-ea"/>
                          <a:cs typeface="+mn-cs"/>
                        </a:rPr>
                        <a:t>Dr. Lokare Sir Explaining Varietal and Hybrid seed production to students</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D:\botany\MY PATIL\Visit to ARS Digraj and SPP Ashta\WhatsApp Image 2020-01-18 at 2.54.54 PM.jpeg"/>
          <p:cNvPicPr/>
          <p:nvPr/>
        </p:nvPicPr>
        <p:blipFill>
          <a:blip r:embed="rId4" cstate="print"/>
          <a:srcRect/>
          <a:stretch>
            <a:fillRect/>
          </a:stretch>
        </p:blipFill>
        <p:spPr bwMode="auto">
          <a:xfrm>
            <a:off x="533400" y="914400"/>
            <a:ext cx="5867400" cy="3124200"/>
          </a:xfrm>
          <a:prstGeom prst="rect">
            <a:avLst/>
          </a:prstGeom>
          <a:noFill/>
          <a:ln w="9525">
            <a:noFill/>
            <a:miter lim="800000"/>
            <a:headEnd/>
            <a:tailEnd/>
          </a:ln>
        </p:spPr>
      </p:pic>
      <p:pic>
        <p:nvPicPr>
          <p:cNvPr id="19" name="Picture 18" descr="D:\botany\MY PATIL\Visit to ARS Digraj and SPP Ashta\WhatsApp Image 2020-01-18 at 2.54.35 PM.jpeg"/>
          <p:cNvPicPr/>
          <p:nvPr/>
        </p:nvPicPr>
        <p:blipFill>
          <a:blip r:embed="rId5" cstate="print"/>
          <a:srcRect/>
          <a:stretch>
            <a:fillRect/>
          </a:stretch>
        </p:blipFill>
        <p:spPr bwMode="auto">
          <a:xfrm>
            <a:off x="533400" y="4724400"/>
            <a:ext cx="5867400"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914400"/>
            <a:ext cx="6019800" cy="369332"/>
          </a:xfrm>
          <a:prstGeom prst="rect">
            <a:avLst/>
          </a:prstGeom>
        </p:spPr>
        <p:txBody>
          <a:bodyPr wrap="square">
            <a:spAutoFit/>
          </a:bodyPr>
          <a:lstStyle/>
          <a:p>
            <a:pPr algn="ctr"/>
            <a:r>
              <a:rPr lang="en-US" b="1" dirty="0" smtClean="0"/>
              <a:t>10</a:t>
            </a:r>
            <a:r>
              <a:rPr lang="en-US" b="1" dirty="0" smtClean="0"/>
              <a:t>. </a:t>
            </a:r>
            <a:r>
              <a:rPr lang="en-US" b="1" dirty="0" smtClean="0"/>
              <a:t>Visit to </a:t>
            </a:r>
            <a:r>
              <a:rPr lang="en-US" b="1" dirty="0" smtClean="0"/>
              <a:t>Apiculture unit, </a:t>
            </a:r>
            <a:r>
              <a:rPr lang="en-US" b="1" dirty="0" err="1" smtClean="0"/>
              <a:t>Giroli</a:t>
            </a:r>
            <a:r>
              <a:rPr lang="en-US" b="1" dirty="0" smtClean="0"/>
              <a:t> (Kolhapur)</a:t>
            </a:r>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533400" y="1447800"/>
          <a:ext cx="5869305" cy="6658363"/>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ENTO-365</a:t>
                      </a:r>
                      <a:r>
                        <a:rPr lang="en-US" sz="1800" b="1" kern="1200" dirty="0" smtClean="0">
                          <a:solidFill>
                            <a:schemeClr val="tx1"/>
                          </a:solidFill>
                          <a:latin typeface="+mn-lt"/>
                          <a:ea typeface="+mn-ea"/>
                          <a:cs typeface="+mn-cs"/>
                        </a:rPr>
                        <a:t> </a:t>
                      </a:r>
                      <a:endParaRPr lang="en-US" dirty="0"/>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T. S. Kadgaonkar</a:t>
                      </a:r>
                      <a:endParaRPr lang="en-US" dirty="0"/>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Management of Beneficial Insects</a:t>
                      </a:r>
                      <a:endParaRPr lang="en-US" dirty="0"/>
                    </a:p>
                  </a:txBody>
                  <a:tcPr marL="68580" marR="68580" marT="0" marB="0"/>
                </a:tc>
              </a:tr>
              <a:tr h="849910">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Apiculture</a:t>
                      </a:r>
                      <a:r>
                        <a:rPr lang="en-US" baseline="0" dirty="0" smtClean="0"/>
                        <a:t> unit visit</a:t>
                      </a:r>
                      <a:endParaRPr lang="en-US" dirty="0"/>
                    </a:p>
                  </a:txBody>
                  <a:tcPr marL="68580" marR="68580" marT="0" marB="0"/>
                </a:tc>
              </a:tr>
              <a:tr h="93663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Giroli</a:t>
                      </a:r>
                      <a:r>
                        <a:rPr lang="en-US" sz="1800" kern="1200" dirty="0" smtClean="0">
                          <a:solidFill>
                            <a:schemeClr val="tx1"/>
                          </a:solidFill>
                          <a:latin typeface="+mn-lt"/>
                          <a:ea typeface="+mn-ea"/>
                          <a:cs typeface="+mn-cs"/>
                        </a:rPr>
                        <a:t> (Kolhapur)</a:t>
                      </a:r>
                      <a:endParaRPr lang="en-US"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SEM 6 </a:t>
                      </a:r>
                      <a:r>
                        <a:rPr lang="en-US" sz="1800" kern="1200" dirty="0" smtClean="0">
                          <a:solidFill>
                            <a:schemeClr val="tx1"/>
                          </a:solidFill>
                          <a:latin typeface="+mn-lt"/>
                          <a:ea typeface="+mn-ea"/>
                          <a:cs typeface="+mn-cs"/>
                        </a:rPr>
                        <a:t>Third Year B.Sc. </a:t>
                      </a:r>
                      <a:r>
                        <a:rPr lang="en-US" sz="1800" kern="1200" dirty="0" err="1" smtClean="0">
                          <a:solidFill>
                            <a:schemeClr val="tx1"/>
                          </a:solidFill>
                          <a:latin typeface="+mn-lt"/>
                          <a:ea typeface="+mn-ea"/>
                          <a:cs typeface="+mn-cs"/>
                        </a:rPr>
                        <a:t>Agri</a:t>
                      </a:r>
                      <a:endParaRPr lang="en-US" dirty="0"/>
                    </a:p>
                  </a:txBody>
                  <a:tcPr marL="68580" marR="68580" marT="0" marB="0"/>
                </a:tc>
              </a:tr>
              <a:tr h="624424">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12</a:t>
                      </a:r>
                      <a:endParaRPr lang="en-US" dirty="0"/>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Apiculture unit, </a:t>
                      </a:r>
                      <a:r>
                        <a:rPr lang="en-US" sz="1800" kern="1200" dirty="0" err="1" smtClean="0">
                          <a:solidFill>
                            <a:schemeClr val="tx1"/>
                          </a:solidFill>
                          <a:latin typeface="+mn-lt"/>
                          <a:ea typeface="+mn-ea"/>
                          <a:cs typeface="+mn-cs"/>
                        </a:rPr>
                        <a:t>Giroli</a:t>
                      </a:r>
                      <a:r>
                        <a:rPr lang="en-US" sz="1800" kern="1200" dirty="0" smtClean="0">
                          <a:solidFill>
                            <a:schemeClr val="tx1"/>
                          </a:solidFill>
                          <a:latin typeface="+mn-lt"/>
                          <a:ea typeface="+mn-ea"/>
                          <a:cs typeface="+mn-cs"/>
                        </a:rPr>
                        <a:t> (Kolhapur)</a:t>
                      </a:r>
                      <a:endParaRPr lang="en-US" dirty="0"/>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Prof. T. S. Kadgaonkar</a:t>
                      </a:r>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27</a:t>
                      </a:r>
                      <a:r>
                        <a:rPr lang="en-US" sz="1800" kern="1200" baseline="30000" dirty="0" smtClean="0">
                          <a:solidFill>
                            <a:schemeClr val="tx1"/>
                          </a:solidFill>
                          <a:latin typeface="+mn-lt"/>
                          <a:ea typeface="+mn-ea"/>
                          <a:cs typeface="+mn-cs"/>
                        </a:rPr>
                        <a:t>th</a:t>
                      </a:r>
                      <a:r>
                        <a:rPr lang="en-US" sz="1800" kern="1200" dirty="0" smtClean="0">
                          <a:solidFill>
                            <a:schemeClr val="tx1"/>
                          </a:solidFill>
                          <a:latin typeface="+mn-lt"/>
                          <a:ea typeface="+mn-ea"/>
                          <a:cs typeface="+mn-cs"/>
                        </a:rPr>
                        <a:t> January 2020</a:t>
                      </a:r>
                      <a:endParaRPr lang="en-US"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a:t>
                      </a:r>
                      <a:r>
                        <a:rPr lang="en-US" sz="1600" b="1" kern="1200" dirty="0" smtClean="0">
                          <a:solidFill>
                            <a:schemeClr val="tx1"/>
                          </a:solidFill>
                          <a:latin typeface="+mn-lt"/>
                          <a:ea typeface="+mn-ea"/>
                          <a:cs typeface="+mn-cs"/>
                        </a:rPr>
                        <a:t>1: Shri. kadam V. A. Providing information about Apiculture</a:t>
                      </a:r>
                      <a:r>
                        <a:rPr lang="en-US" sz="1600" b="1" kern="1200" baseline="0" dirty="0" smtClean="0">
                          <a:solidFill>
                            <a:schemeClr val="tx1"/>
                          </a:solidFill>
                          <a:latin typeface="+mn-lt"/>
                          <a:ea typeface="+mn-ea"/>
                          <a:cs typeface="+mn-cs"/>
                        </a:rPr>
                        <a:t> Unit</a:t>
                      </a:r>
                      <a:endParaRPr lang="en-US" sz="1600"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a:t>
                      </a:r>
                      <a:r>
                        <a:rPr lang="en-US" sz="1600" b="1" kern="1200" dirty="0" smtClean="0">
                          <a:solidFill>
                            <a:schemeClr val="tx1"/>
                          </a:solidFill>
                          <a:latin typeface="+mn-lt"/>
                          <a:ea typeface="+mn-ea"/>
                          <a:cs typeface="+mn-cs"/>
                        </a:rPr>
                        <a:t>2: Demonstration</a:t>
                      </a:r>
                      <a:r>
                        <a:rPr lang="en-US" sz="1600" b="1" kern="1200" baseline="0" dirty="0" smtClean="0">
                          <a:solidFill>
                            <a:schemeClr val="tx1"/>
                          </a:solidFill>
                          <a:latin typeface="+mn-lt"/>
                          <a:ea typeface="+mn-ea"/>
                          <a:cs typeface="+mn-cs"/>
                        </a:rPr>
                        <a:t> of </a:t>
                      </a:r>
                      <a:r>
                        <a:rPr lang="en-US" sz="1800" b="1" kern="1200" dirty="0" smtClean="0">
                          <a:solidFill>
                            <a:schemeClr val="tx1"/>
                          </a:solidFill>
                          <a:latin typeface="+mn-lt"/>
                          <a:ea typeface="+mn-ea"/>
                          <a:cs typeface="+mn-cs"/>
                        </a:rPr>
                        <a:t>Apiary Unit</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20200127_130219.jpg"/>
          <p:cNvPicPr/>
          <p:nvPr/>
        </p:nvPicPr>
        <p:blipFill>
          <a:blip r:embed="rId4" cstate="print">
            <a:lum bright="30000" contrast="30000"/>
          </a:blip>
          <a:stretch>
            <a:fillRect/>
          </a:stretch>
        </p:blipFill>
        <p:spPr>
          <a:xfrm>
            <a:off x="457200" y="914400"/>
            <a:ext cx="6019800" cy="2971799"/>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6" name="Picture 15" descr="20200127_122632.jpg"/>
          <p:cNvPicPr/>
          <p:nvPr/>
        </p:nvPicPr>
        <p:blipFill>
          <a:blip r:embed="rId5" cstate="print">
            <a:lum bright="30000" contrast="30000"/>
          </a:blip>
          <a:stretch>
            <a:fillRect/>
          </a:stretch>
        </p:blipFill>
        <p:spPr>
          <a:xfrm>
            <a:off x="457200" y="4419600"/>
            <a:ext cx="6019800" cy="3352800"/>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369332"/>
          </a:xfrm>
          <a:prstGeom prst="rect">
            <a:avLst/>
          </a:prstGeom>
        </p:spPr>
        <p:txBody>
          <a:bodyPr wrap="square">
            <a:spAutoFit/>
          </a:bodyPr>
          <a:lstStyle/>
          <a:p>
            <a:pPr algn="ctr"/>
            <a:r>
              <a:rPr lang="en-US" b="1" dirty="0" smtClean="0"/>
              <a:t>11</a:t>
            </a:r>
            <a:r>
              <a:rPr lang="en-US" b="1" dirty="0" smtClean="0"/>
              <a:t>. </a:t>
            </a:r>
            <a:r>
              <a:rPr lang="en-US" b="1" dirty="0" smtClean="0"/>
              <a:t>Visit to </a:t>
            </a:r>
            <a:r>
              <a:rPr lang="en-US" b="1" dirty="0" smtClean="0"/>
              <a:t>KF Bio-plants Pvt. Ltd. </a:t>
            </a:r>
            <a:r>
              <a:rPr lang="en-US" b="1" dirty="0" err="1" smtClean="0"/>
              <a:t>Manjari</a:t>
            </a:r>
            <a:r>
              <a:rPr lang="en-US" b="1" dirty="0" smtClean="0"/>
              <a:t> Bk. </a:t>
            </a:r>
            <a:r>
              <a:rPr lang="en-US" b="1" dirty="0" err="1" smtClean="0"/>
              <a:t>Pune</a:t>
            </a:r>
            <a:endParaRPr lang="en-US" b="1" dirty="0" smtClean="0"/>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71238"/>
          <a:ext cx="5869305" cy="6832435"/>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HORT-367</a:t>
                      </a:r>
                      <a:endParaRPr lang="en-US" b="0" dirty="0"/>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Mr.  N. S. Patil</a:t>
                      </a:r>
                      <a:endParaRPr lang="en-US" b="0" dirty="0"/>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Landscaping</a:t>
                      </a:r>
                      <a:endParaRPr lang="en-US" b="0" dirty="0"/>
                    </a:p>
                  </a:txBody>
                  <a:tcPr marL="68580" marR="68580" marT="0" marB="0"/>
                </a:tc>
              </a:tr>
              <a:tr h="849910">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Getting extra knowledge about High-tech Horticulture</a:t>
                      </a:r>
                      <a:endParaRPr lang="en-US" b="0" dirty="0"/>
                    </a:p>
                  </a:txBody>
                  <a:tcPr marL="68580" marR="68580" marT="0" marB="0"/>
                </a:tc>
              </a:tr>
              <a:tr h="93663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KF Bio-plants Pvt. Ltd. </a:t>
                      </a:r>
                      <a:r>
                        <a:rPr lang="en-US" sz="1800" b="0" kern="1200" dirty="0" err="1" smtClean="0">
                          <a:solidFill>
                            <a:schemeClr val="tx1"/>
                          </a:solidFill>
                          <a:latin typeface="+mn-lt"/>
                          <a:ea typeface="+mn-ea"/>
                          <a:cs typeface="+mn-cs"/>
                        </a:rPr>
                        <a:t>Manjari</a:t>
                      </a:r>
                      <a:r>
                        <a:rPr lang="en-US" sz="1800" b="0" kern="1200" dirty="0" smtClean="0">
                          <a:solidFill>
                            <a:schemeClr val="tx1"/>
                          </a:solidFill>
                          <a:latin typeface="+mn-lt"/>
                          <a:ea typeface="+mn-ea"/>
                          <a:cs typeface="+mn-cs"/>
                        </a:rPr>
                        <a:t> Bk. </a:t>
                      </a:r>
                      <a:r>
                        <a:rPr lang="en-US" sz="1800" b="0" kern="1200" dirty="0" err="1" smtClean="0">
                          <a:solidFill>
                            <a:schemeClr val="tx1"/>
                          </a:solidFill>
                          <a:latin typeface="+mn-lt"/>
                          <a:ea typeface="+mn-ea"/>
                          <a:cs typeface="+mn-cs"/>
                        </a:rPr>
                        <a:t>Pune</a:t>
                      </a:r>
                      <a:endParaRPr lang="en-US" b="0"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B.Sc.Agri.3</a:t>
                      </a:r>
                      <a:r>
                        <a:rPr lang="en-US" sz="1800" b="0" kern="1200" baseline="30000" dirty="0" smtClean="0">
                          <a:solidFill>
                            <a:schemeClr val="tx1"/>
                          </a:solidFill>
                          <a:latin typeface="+mn-lt"/>
                          <a:ea typeface="+mn-ea"/>
                          <a:cs typeface="+mn-cs"/>
                        </a:rPr>
                        <a:t>rd</a:t>
                      </a:r>
                      <a:r>
                        <a:rPr lang="en-US" sz="1800" b="0" kern="1200" dirty="0" smtClean="0">
                          <a:solidFill>
                            <a:schemeClr val="tx1"/>
                          </a:solidFill>
                          <a:latin typeface="+mn-lt"/>
                          <a:ea typeface="+mn-ea"/>
                          <a:cs typeface="+mn-cs"/>
                        </a:rPr>
                        <a:t> year ( Sem.-VI)</a:t>
                      </a:r>
                      <a:endParaRPr lang="en-US" b="0" dirty="0"/>
                    </a:p>
                  </a:txBody>
                  <a:tcPr marL="68580" marR="68580" marT="0" marB="0"/>
                </a:tc>
              </a:tr>
              <a:tr h="624424">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35</a:t>
                      </a:r>
                      <a:endParaRPr lang="en-US" b="0" dirty="0"/>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KF Bio-plants Pvt. Ltd. </a:t>
                      </a:r>
                      <a:r>
                        <a:rPr lang="en-US" sz="1800" b="0" kern="1200" dirty="0" err="1" smtClean="0">
                          <a:solidFill>
                            <a:schemeClr val="tx1"/>
                          </a:solidFill>
                          <a:latin typeface="+mn-lt"/>
                          <a:ea typeface="+mn-ea"/>
                          <a:cs typeface="+mn-cs"/>
                        </a:rPr>
                        <a:t>Manjari</a:t>
                      </a:r>
                      <a:r>
                        <a:rPr lang="en-US" sz="1800" b="0" kern="1200" dirty="0" smtClean="0">
                          <a:solidFill>
                            <a:schemeClr val="tx1"/>
                          </a:solidFill>
                          <a:latin typeface="+mn-lt"/>
                          <a:ea typeface="+mn-ea"/>
                          <a:cs typeface="+mn-cs"/>
                        </a:rPr>
                        <a:t> Bk. </a:t>
                      </a:r>
                      <a:r>
                        <a:rPr lang="en-US" sz="1800" b="0" kern="1200" dirty="0" err="1" smtClean="0">
                          <a:solidFill>
                            <a:schemeClr val="tx1"/>
                          </a:solidFill>
                          <a:latin typeface="+mn-lt"/>
                          <a:ea typeface="+mn-ea"/>
                          <a:cs typeface="+mn-cs"/>
                        </a:rPr>
                        <a:t>Pune</a:t>
                      </a:r>
                      <a:endParaRPr lang="en-US" b="0" dirty="0"/>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Prof. V. S. </a:t>
                      </a:r>
                      <a:r>
                        <a:rPr lang="en-US" sz="1800" b="0" kern="1200" dirty="0" err="1" smtClean="0">
                          <a:solidFill>
                            <a:schemeClr val="tx1"/>
                          </a:solidFill>
                          <a:latin typeface="+mn-lt"/>
                          <a:ea typeface="+mn-ea"/>
                          <a:cs typeface="+mn-cs"/>
                        </a:rPr>
                        <a:t>Yadav</a:t>
                      </a:r>
                      <a:endParaRPr lang="en-US" sz="1800" b="0" kern="1200" dirty="0" smtClean="0">
                        <a:solidFill>
                          <a:schemeClr val="tx1"/>
                        </a:solidFill>
                        <a:latin typeface="+mn-lt"/>
                        <a:ea typeface="+mn-ea"/>
                        <a:cs typeface="+mn-cs"/>
                      </a:endParaRPr>
                    </a:p>
                    <a:p>
                      <a:r>
                        <a:rPr lang="en-US" sz="1800" b="0" kern="1200" dirty="0" smtClean="0">
                          <a:solidFill>
                            <a:schemeClr val="tx1"/>
                          </a:solidFill>
                          <a:latin typeface="+mn-lt"/>
                          <a:ea typeface="+mn-ea"/>
                          <a:cs typeface="+mn-cs"/>
                        </a:rPr>
                        <a:t>Prof A. S. </a:t>
                      </a:r>
                      <a:r>
                        <a:rPr lang="en-US" sz="1800" b="0" kern="1200" dirty="0" err="1" smtClean="0">
                          <a:solidFill>
                            <a:schemeClr val="tx1"/>
                          </a:solidFill>
                          <a:latin typeface="+mn-lt"/>
                          <a:ea typeface="+mn-ea"/>
                          <a:cs typeface="+mn-cs"/>
                        </a:rPr>
                        <a:t>Pawar</a:t>
                      </a:r>
                      <a:endParaRPr lang="en-US" b="0"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b="0" kern="1200" dirty="0" smtClean="0">
                          <a:solidFill>
                            <a:schemeClr val="tx1"/>
                          </a:solidFill>
                          <a:latin typeface="+mn-lt"/>
                          <a:ea typeface="+mn-ea"/>
                          <a:cs typeface="+mn-cs"/>
                        </a:rPr>
                        <a:t>14  December,  2019</a:t>
                      </a:r>
                      <a:endParaRPr lang="en-US" b="0"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600" b="1" dirty="0" smtClean="0">
                          <a:latin typeface="+mn-lt"/>
                          <a:ea typeface="Calibri"/>
                        </a:rPr>
                        <a:t>Visit to </a:t>
                      </a:r>
                      <a:r>
                        <a:rPr lang="en-US" sz="1600" b="1" dirty="0" smtClean="0">
                          <a:latin typeface="+mn-lt"/>
                          <a:ea typeface="Calibri"/>
                        </a:rPr>
                        <a:t>KF Bio-plants Pvt. Ltd. </a:t>
                      </a:r>
                      <a:r>
                        <a:rPr lang="en-US" sz="1600" b="1" dirty="0" err="1" smtClean="0">
                          <a:latin typeface="+mn-lt"/>
                          <a:ea typeface="Calibri"/>
                        </a:rPr>
                        <a:t>Manjari</a:t>
                      </a:r>
                      <a:r>
                        <a:rPr lang="en-US" sz="1600" b="1" dirty="0" smtClean="0">
                          <a:latin typeface="+mn-lt"/>
                          <a:ea typeface="Calibri"/>
                        </a:rPr>
                        <a:t> Bk. </a:t>
                      </a:r>
                      <a:r>
                        <a:rPr lang="en-US" sz="1600" b="1" dirty="0" err="1" smtClean="0">
                          <a:latin typeface="+mn-lt"/>
                          <a:ea typeface="Calibri"/>
                        </a:rPr>
                        <a:t>Pune</a:t>
                      </a:r>
                      <a:endParaRPr lang="en-US" sz="1600" b="1" dirty="0" smtClean="0">
                        <a:latin typeface="+mn-lt"/>
                        <a:ea typeface="Calibri"/>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a:t>
                      </a:r>
                      <a:r>
                        <a:rPr lang="en-US" sz="1800" b="1" dirty="0" smtClean="0">
                          <a:latin typeface="+mn-lt"/>
                          <a:ea typeface="Calibri"/>
                        </a:rPr>
                        <a:t>Visit to KF Bio-plants Pvt. Ltd demo plot</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IMG_20191214_141230.jpg"/>
          <p:cNvPicPr/>
          <p:nvPr/>
        </p:nvPicPr>
        <p:blipFill>
          <a:blip r:embed="rId4" cstate="print"/>
          <a:srcRect t="8772" r="3847" b="12719"/>
          <a:stretch>
            <a:fillRect/>
          </a:stretch>
        </p:blipFill>
        <p:spPr>
          <a:xfrm>
            <a:off x="609600" y="838200"/>
            <a:ext cx="5562600" cy="3124200"/>
          </a:xfrm>
          <a:prstGeom prst="rect">
            <a:avLst/>
          </a:prstGeom>
        </p:spPr>
      </p:pic>
      <p:pic>
        <p:nvPicPr>
          <p:cNvPr id="16" name="Picture 15" descr="IMG-20191214-WA0017.jpg"/>
          <p:cNvPicPr/>
          <p:nvPr/>
        </p:nvPicPr>
        <p:blipFill>
          <a:blip r:embed="rId5"/>
          <a:stretch>
            <a:fillRect/>
          </a:stretch>
        </p:blipFill>
        <p:spPr>
          <a:xfrm>
            <a:off x="381000" y="4419600"/>
            <a:ext cx="5715000" cy="3047999"/>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646331"/>
          </a:xfrm>
          <a:prstGeom prst="rect">
            <a:avLst/>
          </a:prstGeom>
        </p:spPr>
        <p:txBody>
          <a:bodyPr wrap="square">
            <a:spAutoFit/>
          </a:bodyPr>
          <a:lstStyle/>
          <a:p>
            <a:pPr algn="ctr"/>
            <a:r>
              <a:rPr lang="en-US" b="1" dirty="0" smtClean="0"/>
              <a:t>12</a:t>
            </a:r>
            <a:r>
              <a:rPr lang="en-US" b="1" dirty="0" smtClean="0"/>
              <a:t>. </a:t>
            </a:r>
            <a:r>
              <a:rPr lang="en-US" b="1" dirty="0" smtClean="0"/>
              <a:t>Visit to </a:t>
            </a:r>
            <a:r>
              <a:rPr lang="en-US" b="1" dirty="0" smtClean="0">
                <a:ea typeface="Times New Roman"/>
                <a:cs typeface="Times New Roman"/>
              </a:rPr>
              <a:t>Commercial </a:t>
            </a:r>
            <a:r>
              <a:rPr lang="en-US" b="1" dirty="0" smtClean="0">
                <a:ea typeface="Times New Roman"/>
                <a:cs typeface="Times New Roman"/>
              </a:rPr>
              <a:t>vegetable production </a:t>
            </a:r>
            <a:r>
              <a:rPr lang="en-US" b="1" dirty="0" smtClean="0">
                <a:ea typeface="Times New Roman"/>
                <a:cs typeface="Times New Roman"/>
              </a:rPr>
              <a:t>plot, </a:t>
            </a:r>
            <a:r>
              <a:rPr lang="en-US" b="1" dirty="0" smtClean="0"/>
              <a:t>vadgoan</a:t>
            </a:r>
            <a:r>
              <a:rPr lang="en-US" b="1" dirty="0" smtClean="0">
                <a:ea typeface="Times New Roman"/>
                <a:cs typeface="Times New Roman"/>
              </a:rPr>
              <a:t> </a:t>
            </a:r>
            <a:endParaRPr lang="en-US" b="1" dirty="0" smtClean="0">
              <a:ea typeface="Times New Roman"/>
              <a:cs typeface="Times New Roman"/>
            </a:endParaRPr>
          </a:p>
          <a:p>
            <a:pPr algn="ctr"/>
            <a:endParaRPr lang="en-US" b="1" dirty="0" smtClean="0"/>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71238"/>
          <a:ext cx="5869305" cy="6658363"/>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sz="1800" b="0" kern="1200" dirty="0" smtClean="0">
                          <a:solidFill>
                            <a:schemeClr val="tx1"/>
                          </a:solidFill>
                          <a:latin typeface="+mn-lt"/>
                          <a:ea typeface="+mn-ea"/>
                          <a:cs typeface="+mn-cs"/>
                        </a:rPr>
                        <a:t>ALE HORT-486</a:t>
                      </a:r>
                      <a:endParaRPr lang="en-US" b="0" dirty="0"/>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sz="1800" b="0" kern="1200" dirty="0" smtClean="0">
                          <a:solidFill>
                            <a:schemeClr val="tx1"/>
                          </a:solidFill>
                          <a:latin typeface="+mn-lt"/>
                          <a:ea typeface="+mn-ea"/>
                          <a:cs typeface="+mn-cs"/>
                        </a:rPr>
                        <a:t>Mr.  N. S. Patil</a:t>
                      </a:r>
                      <a:endParaRPr lang="en-US" b="0" dirty="0"/>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sz="1800" b="0" kern="1200" dirty="0" smtClean="0">
                          <a:solidFill>
                            <a:schemeClr val="tx1"/>
                          </a:solidFill>
                          <a:latin typeface="+mn-lt"/>
                          <a:ea typeface="+mn-ea"/>
                          <a:cs typeface="+mn-cs"/>
                        </a:rPr>
                        <a:t>Vegetable production</a:t>
                      </a:r>
                      <a:endParaRPr lang="en-US" b="0" dirty="0"/>
                    </a:p>
                  </a:txBody>
                  <a:tcPr marL="68580" marR="68580" marT="0" marB="0"/>
                </a:tc>
              </a:tr>
              <a:tr h="849910">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sz="1800" b="0" kern="1200" dirty="0" smtClean="0">
                          <a:solidFill>
                            <a:schemeClr val="tx1"/>
                          </a:solidFill>
                          <a:latin typeface="+mn-lt"/>
                          <a:ea typeface="+mn-ea"/>
                          <a:cs typeface="+mn-cs"/>
                        </a:rPr>
                        <a:t>Getting extra knowledge about commercial vegetable production of different vegetables crops</a:t>
                      </a:r>
                      <a:endParaRPr lang="en-US" b="0" dirty="0"/>
                    </a:p>
                  </a:txBody>
                  <a:tcPr marL="68580" marR="68580" marT="0" marB="0"/>
                </a:tc>
              </a:tr>
              <a:tr h="93663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sz="1800" b="0" kern="1200" dirty="0" smtClean="0">
                          <a:solidFill>
                            <a:schemeClr val="tx1"/>
                          </a:solidFill>
                          <a:latin typeface="+mn-lt"/>
                          <a:ea typeface="+mn-ea"/>
                          <a:cs typeface="+mn-cs"/>
                        </a:rPr>
                        <a:t>Vadgoan</a:t>
                      </a:r>
                      <a:endParaRPr lang="en-US" b="0"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sz="1800" b="0" kern="1200" dirty="0" smtClean="0">
                          <a:solidFill>
                            <a:schemeClr val="tx1"/>
                          </a:solidFill>
                          <a:latin typeface="+mn-lt"/>
                          <a:ea typeface="+mn-ea"/>
                          <a:cs typeface="+mn-cs"/>
                        </a:rPr>
                        <a:t>B.Sc. Agriculture 4</a:t>
                      </a:r>
                      <a:r>
                        <a:rPr lang="en-US" sz="1800" b="0" kern="1200" baseline="30000" dirty="0" smtClean="0">
                          <a:solidFill>
                            <a:schemeClr val="tx1"/>
                          </a:solidFill>
                          <a:latin typeface="+mn-lt"/>
                          <a:ea typeface="+mn-ea"/>
                          <a:cs typeface="+mn-cs"/>
                        </a:rPr>
                        <a:t>th</a:t>
                      </a:r>
                      <a:r>
                        <a:rPr lang="en-US" sz="1800" b="0" kern="1200" dirty="0" smtClean="0">
                          <a:solidFill>
                            <a:schemeClr val="tx1"/>
                          </a:solidFill>
                          <a:latin typeface="+mn-lt"/>
                          <a:ea typeface="+mn-ea"/>
                          <a:cs typeface="+mn-cs"/>
                        </a:rPr>
                        <a:t> Year </a:t>
                      </a:r>
                    </a:p>
                    <a:p>
                      <a:pPr algn="just"/>
                      <a:r>
                        <a:rPr lang="en-US" sz="1800" b="0" kern="1200" dirty="0" smtClean="0">
                          <a:solidFill>
                            <a:schemeClr val="tx1"/>
                          </a:solidFill>
                          <a:latin typeface="+mn-lt"/>
                          <a:ea typeface="+mn-ea"/>
                          <a:cs typeface="+mn-cs"/>
                        </a:rPr>
                        <a:t>( Sem.-VIII)</a:t>
                      </a:r>
                      <a:endParaRPr lang="en-US" b="0" dirty="0"/>
                    </a:p>
                  </a:txBody>
                  <a:tcPr marL="68580" marR="68580" marT="0" marB="0"/>
                </a:tc>
              </a:tr>
              <a:tr h="624424">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b="0" dirty="0" smtClean="0"/>
                        <a:t>15</a:t>
                      </a:r>
                      <a:endParaRPr lang="en-US" b="0" dirty="0"/>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sz="1800" b="0" kern="1200" dirty="0" smtClean="0">
                          <a:solidFill>
                            <a:schemeClr val="tx1"/>
                          </a:solidFill>
                          <a:latin typeface="+mn-lt"/>
                          <a:ea typeface="+mn-ea"/>
                          <a:cs typeface="+mn-cs"/>
                        </a:rPr>
                        <a:t>Commercial vegetable production plot of Mr. Machhindra Kumbhar, vadgoan</a:t>
                      </a:r>
                      <a:endParaRPr lang="en-US" b="0" dirty="0"/>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b="0" dirty="0" smtClean="0"/>
                        <a:t>-</a:t>
                      </a:r>
                      <a:endParaRPr lang="en-US" b="0"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just"/>
                      <a:r>
                        <a:rPr lang="en-US" sz="1800" b="0" kern="1200" dirty="0" smtClean="0">
                          <a:solidFill>
                            <a:schemeClr val="tx1"/>
                          </a:solidFill>
                          <a:latin typeface="+mn-lt"/>
                          <a:ea typeface="+mn-ea"/>
                          <a:cs typeface="+mn-cs"/>
                        </a:rPr>
                        <a:t>21</a:t>
                      </a:r>
                      <a:r>
                        <a:rPr lang="en-US" sz="1800" b="0" kern="1200" baseline="30000" dirty="0" smtClean="0">
                          <a:solidFill>
                            <a:schemeClr val="tx1"/>
                          </a:solidFill>
                          <a:latin typeface="+mn-lt"/>
                          <a:ea typeface="+mn-ea"/>
                          <a:cs typeface="+mn-cs"/>
                        </a:rPr>
                        <a:t>st</a:t>
                      </a:r>
                      <a:r>
                        <a:rPr lang="en-US" sz="1800" b="0" kern="1200" dirty="0" smtClean="0">
                          <a:solidFill>
                            <a:schemeClr val="tx1"/>
                          </a:solidFill>
                          <a:latin typeface="+mn-lt"/>
                          <a:ea typeface="+mn-ea"/>
                          <a:cs typeface="+mn-cs"/>
                        </a:rPr>
                        <a:t> February 2020</a:t>
                      </a:r>
                      <a:endParaRPr lang="en-US" b="0"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5048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a:t>
                      </a:r>
                      <a:r>
                        <a:rPr lang="en-US" sz="1600" b="1" kern="1200" dirty="0" smtClean="0">
                          <a:solidFill>
                            <a:schemeClr val="tx1"/>
                          </a:solidFill>
                          <a:latin typeface="+mn-lt"/>
                          <a:ea typeface="+mn-ea"/>
                          <a:cs typeface="+mn-cs"/>
                        </a:rPr>
                        <a:t>1: </a:t>
                      </a:r>
                      <a:r>
                        <a:rPr lang="en-US" sz="1600" b="1" kern="1200" dirty="0" smtClean="0">
                          <a:solidFill>
                            <a:schemeClr val="tx1"/>
                          </a:solidFill>
                          <a:latin typeface="+mn-lt"/>
                          <a:ea typeface="+mn-ea"/>
                          <a:cs typeface="+mn-cs"/>
                        </a:rPr>
                        <a:t>Visit to commercial okra vegetable crop</a:t>
                      </a:r>
                      <a:endParaRPr lang="en-US"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a:t>
                      </a:r>
                      <a:r>
                        <a:rPr lang="en-US" sz="1600" b="1" kern="1200" dirty="0" smtClean="0">
                          <a:solidFill>
                            <a:schemeClr val="tx1"/>
                          </a:solidFill>
                          <a:latin typeface="+mn-lt"/>
                          <a:ea typeface="+mn-ea"/>
                          <a:cs typeface="+mn-cs"/>
                        </a:rPr>
                        <a:t>2:  </a:t>
                      </a:r>
                      <a:r>
                        <a:rPr lang="en-US" sz="1600" b="1" kern="1200" dirty="0" smtClean="0">
                          <a:solidFill>
                            <a:schemeClr val="tx1"/>
                          </a:solidFill>
                          <a:latin typeface="+mn-lt"/>
                          <a:ea typeface="+mn-ea"/>
                          <a:cs typeface="+mn-cs"/>
                        </a:rPr>
                        <a:t>Mr. Machhindra Kumbhar giving</a:t>
                      </a:r>
                      <a:r>
                        <a:rPr lang="en-US" sz="1600" b="1" kern="1200" baseline="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 information about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okra crop.</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p:cNvPicPr/>
          <p:nvPr/>
        </p:nvPicPr>
        <p:blipFill>
          <a:blip r:embed="rId4">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tretch>
            <a:fillRect/>
          </a:stretch>
        </p:blipFill>
        <p:spPr>
          <a:xfrm>
            <a:off x="685800" y="914400"/>
            <a:ext cx="5562600" cy="3200400"/>
          </a:xfrm>
          <a:prstGeom prst="rect">
            <a:avLst/>
          </a:prstGeom>
        </p:spPr>
      </p:pic>
      <p:pic>
        <p:nvPicPr>
          <p:cNvPr id="19" name="Picture 18"/>
          <p:cNvPicPr/>
          <p:nvPr/>
        </p:nvPicPr>
        <p:blipFill>
          <a:blip r:embed="rId5">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tretch>
            <a:fillRect/>
          </a:stretch>
        </p:blipFill>
        <p:spPr>
          <a:xfrm>
            <a:off x="685800" y="4724400"/>
            <a:ext cx="5562600" cy="320040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646331"/>
          </a:xfrm>
          <a:prstGeom prst="rect">
            <a:avLst/>
          </a:prstGeom>
        </p:spPr>
        <p:txBody>
          <a:bodyPr wrap="square">
            <a:spAutoFit/>
          </a:bodyPr>
          <a:lstStyle/>
          <a:p>
            <a:pPr algn="ctr"/>
            <a:r>
              <a:rPr lang="en-US" b="1" dirty="0" smtClean="0"/>
              <a:t>13</a:t>
            </a:r>
            <a:r>
              <a:rPr lang="en-US" b="1" dirty="0" smtClean="0"/>
              <a:t>. Visit to “Sphurti Dairy Processing </a:t>
            </a:r>
            <a:r>
              <a:rPr lang="en-US" b="1" dirty="0" smtClean="0"/>
              <a:t>Unit, Gokul </a:t>
            </a:r>
            <a:r>
              <a:rPr lang="en-US" b="1" dirty="0" smtClean="0"/>
              <a:t>Shirgaon</a:t>
            </a:r>
          </a:p>
          <a:p>
            <a:pPr algn="ctr"/>
            <a:endParaRPr lang="en-US" b="1" dirty="0" smtClean="0"/>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494347" y="1571238"/>
          <a:ext cx="5869305" cy="6658363"/>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ASDS-487</a:t>
                      </a:r>
                      <a:endParaRPr lang="en-US" b="0" dirty="0"/>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Dr. A. S. </a:t>
                      </a:r>
                      <a:r>
                        <a:rPr lang="en-US" sz="1800" b="0" kern="1200" dirty="0" err="1" smtClean="0">
                          <a:solidFill>
                            <a:schemeClr val="tx1"/>
                          </a:solidFill>
                          <a:latin typeface="+mn-lt"/>
                          <a:ea typeface="+mn-ea"/>
                          <a:cs typeface="+mn-cs"/>
                        </a:rPr>
                        <a:t>Mukhekar</a:t>
                      </a:r>
                      <a:endParaRPr lang="en-US" b="0" dirty="0"/>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Milk and Milk Products</a:t>
                      </a:r>
                      <a:endParaRPr lang="en-US" b="0" dirty="0"/>
                    </a:p>
                  </a:txBody>
                  <a:tcPr marL="68580" marR="68580" marT="0" marB="0"/>
                </a:tc>
              </a:tr>
              <a:tr h="849910">
                <a:tc>
                  <a:txBody>
                    <a:bodyPr/>
                    <a:lstStyle/>
                    <a:p>
                      <a:pPr marL="0" marR="0">
                        <a:lnSpc>
                          <a:spcPct val="10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To</a:t>
                      </a:r>
                      <a:r>
                        <a:rPr lang="en-US" b="0" baseline="0" dirty="0" smtClean="0"/>
                        <a:t> get knowledge about dairy unit</a:t>
                      </a:r>
                      <a:endParaRPr lang="en-US" b="0" dirty="0"/>
                    </a:p>
                  </a:txBody>
                  <a:tcPr marL="68580" marR="68580" marT="0" marB="0"/>
                </a:tc>
              </a:tr>
              <a:tr h="93663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Gokul Shirgaon</a:t>
                      </a:r>
                      <a:endParaRPr lang="en-US" b="0"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SEM- VIII, Final Year B.Sc. </a:t>
                      </a:r>
                      <a:r>
                        <a:rPr lang="en-US" sz="1800" b="0" kern="1200" dirty="0" err="1" smtClean="0">
                          <a:solidFill>
                            <a:schemeClr val="tx1"/>
                          </a:solidFill>
                          <a:latin typeface="+mn-lt"/>
                          <a:ea typeface="+mn-ea"/>
                          <a:cs typeface="+mn-cs"/>
                        </a:rPr>
                        <a:t>Agri</a:t>
                      </a:r>
                      <a:endParaRPr lang="en-US" b="0" dirty="0"/>
                    </a:p>
                  </a:txBody>
                  <a:tcPr marL="68580" marR="68580" marT="0" marB="0"/>
                </a:tc>
              </a:tr>
              <a:tr h="624424">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14</a:t>
                      </a:r>
                      <a:endParaRPr lang="en-US" b="0" dirty="0"/>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Mehta Dairies (Kolhapur)</a:t>
                      </a:r>
                    </a:p>
                    <a:p>
                      <a:endParaRPr lang="en-US" b="0" dirty="0"/>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a:t>
                      </a:r>
                      <a:endParaRPr lang="en-US" b="0"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b="0" dirty="0" smtClean="0"/>
                        <a:t>22-02-2020</a:t>
                      </a:r>
                      <a:endParaRPr lang="en-US" b="0"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89432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Basundi Preparation </a:t>
                      </a:r>
                      <a:r>
                        <a:rPr lang="en-US" sz="1600" b="1" dirty="0" smtClean="0"/>
                        <a:t>Sphurti Dairy Processing Unit, Gokul Shirgaon</a:t>
                      </a:r>
                      <a:endParaRPr lang="en-US" sz="1600" b="1" dirty="0" smtClean="0">
                        <a:latin typeface="+mn-lt"/>
                        <a:ea typeface="Calibri"/>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a:t>
                      </a:r>
                      <a:r>
                        <a:rPr lang="en-US" sz="1600" b="1" kern="1200" dirty="0" smtClean="0">
                          <a:solidFill>
                            <a:schemeClr val="tx1"/>
                          </a:solidFill>
                          <a:latin typeface="+mn-lt"/>
                          <a:ea typeface="+mn-ea"/>
                          <a:cs typeface="+mn-cs"/>
                        </a:rPr>
                        <a:t>2:  </a:t>
                      </a:r>
                      <a:r>
                        <a:rPr lang="en-US" sz="1600" b="1" kern="1200" dirty="0" smtClean="0">
                          <a:solidFill>
                            <a:schemeClr val="tx1"/>
                          </a:solidFill>
                          <a:latin typeface="+mn-lt"/>
                          <a:ea typeface="+mn-ea"/>
                          <a:cs typeface="+mn-cs"/>
                        </a:rPr>
                        <a:t>Lassi Preparation </a:t>
                      </a:r>
                      <a:r>
                        <a:rPr lang="en-US" sz="1600" b="1" dirty="0" smtClean="0"/>
                        <a:t>Sphurti Dairy Processing Unit, Gokul Shirgaon</a:t>
                      </a:r>
                      <a:endParaRPr lang="en-US" sz="1600" b="1" dirty="0" smtClean="0">
                        <a:latin typeface="+mn-lt"/>
                        <a:ea typeface="Calibri"/>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6" name="Picture 15" descr="I:\Dr.D.Y.Patil, Tasande\Facultry presentation 2019\Module Photos\Module\IMG_20200222_122800.jpg"/>
          <p:cNvPicPr/>
          <p:nvPr/>
        </p:nvPicPr>
        <p:blipFill>
          <a:blip r:embed="rId4" cstate="print"/>
          <a:srcRect t="20911"/>
          <a:stretch>
            <a:fillRect/>
          </a:stretch>
        </p:blipFill>
        <p:spPr bwMode="auto">
          <a:xfrm>
            <a:off x="685800" y="762000"/>
            <a:ext cx="5714999" cy="3124200"/>
          </a:xfrm>
          <a:prstGeom prst="rect">
            <a:avLst/>
          </a:prstGeom>
          <a:noFill/>
          <a:ln w="9525">
            <a:noFill/>
            <a:miter lim="800000"/>
            <a:headEnd/>
            <a:tailEnd/>
          </a:ln>
        </p:spPr>
      </p:pic>
      <p:pic>
        <p:nvPicPr>
          <p:cNvPr id="17" name="Picture 16" descr="I:\Dr.D.Y.Patil, Tasande\Facultry presentation 2019\Module Photos\Module\IMG_20200222_121549.jpg"/>
          <p:cNvPicPr/>
          <p:nvPr/>
        </p:nvPicPr>
        <p:blipFill>
          <a:blip r:embed="rId5" cstate="print"/>
          <a:srcRect t="5176"/>
          <a:stretch>
            <a:fillRect/>
          </a:stretch>
        </p:blipFill>
        <p:spPr bwMode="auto">
          <a:xfrm>
            <a:off x="609600" y="4572000"/>
            <a:ext cx="5791199" cy="3505200"/>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646331"/>
          </a:xfrm>
          <a:prstGeom prst="rect">
            <a:avLst/>
          </a:prstGeom>
        </p:spPr>
        <p:txBody>
          <a:bodyPr wrap="square">
            <a:spAutoFit/>
          </a:bodyPr>
          <a:lstStyle/>
          <a:p>
            <a:pPr algn="ctr"/>
            <a:r>
              <a:rPr lang="en-US" b="1" dirty="0" smtClean="0"/>
              <a:t>14</a:t>
            </a:r>
            <a:r>
              <a:rPr lang="en-US" b="1" dirty="0" smtClean="0"/>
              <a:t>. Visit to  Organic Farming at Kaneri </a:t>
            </a:r>
            <a:r>
              <a:rPr lang="en-US" b="1" dirty="0" smtClean="0"/>
              <a:t>math, Kaneri</a:t>
            </a:r>
            <a:endParaRPr lang="en-US" b="1" dirty="0" smtClean="0"/>
          </a:p>
          <a:p>
            <a:pPr algn="ctr"/>
            <a:endParaRPr lang="en-US" b="1" dirty="0" smtClean="0"/>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4" name="Table 13"/>
          <p:cNvGraphicFramePr>
            <a:graphicFrameLocks noGrp="1"/>
          </p:cNvGraphicFramePr>
          <p:nvPr>
            <p:extLst>
              <p:ext uri="{D42A27DB-BD31-4B8C-83A1-F6EECF244321}">
                <p14:modId xmlns="" xmlns:p14="http://schemas.microsoft.com/office/powerpoint/2010/main" val="1913346041"/>
              </p:ext>
            </p:extLst>
          </p:nvPr>
        </p:nvGraphicFramePr>
        <p:xfrm>
          <a:off x="533400" y="1447800"/>
          <a:ext cx="5869305" cy="6792984"/>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ALE-SSAC-486</a:t>
                      </a:r>
                      <a:endParaRPr lang="en-US" dirty="0"/>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Prof .A .P. </a:t>
                      </a:r>
                      <a:r>
                        <a:rPr lang="en-US" sz="1800" kern="1200" dirty="0" err="1" smtClean="0">
                          <a:solidFill>
                            <a:schemeClr val="tx1"/>
                          </a:solidFill>
                          <a:latin typeface="+mn-lt"/>
                          <a:ea typeface="+mn-ea"/>
                          <a:cs typeface="+mn-cs"/>
                        </a:rPr>
                        <a:t>Gaikwad</a:t>
                      </a:r>
                      <a:endParaRPr lang="en-US" dirty="0"/>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Soil and water clinic</a:t>
                      </a:r>
                      <a:endParaRPr lang="en-US" dirty="0"/>
                    </a:p>
                  </a:txBody>
                  <a:tcPr marL="68580" marR="68580" marT="0" marB="0"/>
                </a:tc>
              </a:tr>
              <a:tr h="849910">
                <a:tc>
                  <a:txBody>
                    <a:bodyPr/>
                    <a:lstStyle/>
                    <a:p>
                      <a:pPr marL="0" marR="0">
                        <a:lnSpc>
                          <a:spcPct val="100000"/>
                        </a:lnSpc>
                        <a:spcBef>
                          <a:spcPts val="0"/>
                        </a:spcBef>
                        <a:spcAft>
                          <a:spcPts val="0"/>
                        </a:spcAft>
                        <a:tabLst>
                          <a:tab pos="741680" algn="l"/>
                        </a:tabLst>
                      </a:pPr>
                      <a:r>
                        <a:rPr lang="en-US" sz="1800" b="1" dirty="0">
                          <a:effectLst/>
                          <a:latin typeface="+mn-lt"/>
                        </a:rPr>
                        <a:t>Purpose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1.  To know about different types and manure used in organic farming</a:t>
                      </a:r>
                      <a:r>
                        <a:rPr lang="en-US" baseline="0" dirty="0" smtClean="0"/>
                        <a:t> </a:t>
                      </a:r>
                      <a:r>
                        <a:rPr lang="en-US" dirty="0" smtClean="0"/>
                        <a:t>and  procedure of their preparation. 2.  To know the procedure for getting the organic farming certificate</a:t>
                      </a:r>
                      <a:endParaRPr lang="en-US" dirty="0"/>
                    </a:p>
                  </a:txBody>
                  <a:tcPr marL="68580" marR="68580" marT="0" marB="0"/>
                </a:tc>
              </a:tr>
              <a:tr h="93663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Kaneri</a:t>
                      </a:r>
                      <a:endParaRPr lang="en-US" dirty="0"/>
                    </a:p>
                  </a:txBody>
                  <a:tcPr marL="68580" marR="68580" marT="0" marB="0"/>
                </a:tc>
              </a:tr>
              <a:tr h="551527">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IV year Students (VIII sem. )</a:t>
                      </a:r>
                      <a:endParaRPr lang="en-US" dirty="0"/>
                    </a:p>
                  </a:txBody>
                  <a:tcPr marL="68580" marR="68580" marT="0" marB="0"/>
                </a:tc>
              </a:tr>
              <a:tr h="533400">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21</a:t>
                      </a:r>
                      <a:endParaRPr lang="en-US" dirty="0"/>
                    </a:p>
                  </a:txBody>
                  <a:tcPr marL="68580" marR="68580" marT="0" marB="0"/>
                </a:tc>
              </a:tr>
              <a:tr h="397167">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Kaneri math, Kolhapur</a:t>
                      </a:r>
                      <a:endParaRPr lang="en-US" dirty="0"/>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a:t>
                      </a:r>
                      <a:endParaRPr lang="en-US"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b="0" dirty="0" smtClean="0"/>
                        <a:t>05 March 2020</a:t>
                      </a:r>
                      <a:endParaRPr lang="en-US" b="0"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86384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a:t>
                      </a:r>
                      <a:r>
                        <a:rPr lang="en-US" sz="1600" b="1" kern="1200" dirty="0" smtClean="0">
                          <a:solidFill>
                            <a:schemeClr val="tx1"/>
                          </a:solidFill>
                          <a:latin typeface="+mn-lt"/>
                          <a:ea typeface="+mn-ea"/>
                          <a:cs typeface="+mn-cs"/>
                        </a:rPr>
                        <a:t>Organic farming</a:t>
                      </a:r>
                      <a:r>
                        <a:rPr lang="en-US" sz="1600" b="1" kern="1200" baseline="0" dirty="0" smtClean="0">
                          <a:solidFill>
                            <a:schemeClr val="tx1"/>
                          </a:solidFill>
                          <a:latin typeface="+mn-lt"/>
                          <a:ea typeface="+mn-ea"/>
                          <a:cs typeface="+mn-cs"/>
                        </a:rPr>
                        <a:t> plot </a:t>
                      </a:r>
                      <a:r>
                        <a:rPr lang="en-US" sz="1600" b="1" dirty="0" smtClean="0">
                          <a:latin typeface="+mn-lt"/>
                          <a:ea typeface="Calibri"/>
                        </a:rPr>
                        <a:t>Information given by Mr. </a:t>
                      </a:r>
                      <a:r>
                        <a:rPr lang="en-US" sz="1600" b="1" dirty="0" err="1" smtClean="0">
                          <a:latin typeface="+mn-lt"/>
                          <a:ea typeface="Calibri"/>
                        </a:rPr>
                        <a:t>Somnath</a:t>
                      </a:r>
                      <a:r>
                        <a:rPr lang="en-US" sz="1600" b="1" dirty="0" smtClean="0">
                          <a:latin typeface="+mn-lt"/>
                          <a:ea typeface="Calibri"/>
                        </a:rPr>
                        <a:t> </a:t>
                      </a:r>
                    </a:p>
                    <a:p>
                      <a:pPr marL="682625" marR="0" lvl="0" indent="-682625" algn="ctr" defTabSz="914400" rtl="0" eaLnBrk="1" fontAlgn="auto" latinLnBrk="0" hangingPunct="1">
                        <a:lnSpc>
                          <a:spcPct val="100000"/>
                        </a:lnSpc>
                        <a:spcBef>
                          <a:spcPts val="0"/>
                        </a:spcBef>
                        <a:spcAft>
                          <a:spcPts val="0"/>
                        </a:spcAft>
                        <a:buClrTx/>
                        <a:buSzTx/>
                        <a:buFontTx/>
                        <a:buNone/>
                        <a:tabLst/>
                        <a:defRPr/>
                      </a:pPr>
                      <a:r>
                        <a:rPr lang="en-US" sz="1600" b="1" dirty="0" err="1" smtClean="0">
                          <a:latin typeface="+mn-lt"/>
                          <a:ea typeface="Calibri"/>
                        </a:rPr>
                        <a:t>Gadade</a:t>
                      </a:r>
                      <a:r>
                        <a:rPr lang="en-US" sz="1600" b="1" dirty="0" smtClean="0">
                          <a:latin typeface="+mn-lt"/>
                          <a:ea typeface="Calibri"/>
                        </a:rPr>
                        <a:t> ,Farm Manager, Kaneri Math</a:t>
                      </a: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600" b="1" dirty="0" smtClean="0">
                        <a:latin typeface="+mn-lt"/>
                        <a:ea typeface="Calibri"/>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lgn="ctr"/>
                      <a:endParaRPr lang="en-US" sz="1600" dirty="0" smtClean="0"/>
                    </a:p>
                    <a:p>
                      <a:pPr algn="ctr"/>
                      <a:r>
                        <a:rPr lang="en-US" sz="1600" b="1" kern="1200" dirty="0" smtClean="0">
                          <a:solidFill>
                            <a:schemeClr val="tx1"/>
                          </a:solidFill>
                          <a:latin typeface="+mn-lt"/>
                          <a:ea typeface="+mn-ea"/>
                          <a:cs typeface="+mn-cs"/>
                        </a:rPr>
                        <a:t>Photo 2:  </a:t>
                      </a:r>
                      <a:r>
                        <a:rPr lang="en-US" sz="1600" b="1" kern="1200" dirty="0" smtClean="0">
                          <a:solidFill>
                            <a:schemeClr val="tx1"/>
                          </a:solidFill>
                          <a:latin typeface="+mn-lt"/>
                          <a:ea typeface="+mn-ea"/>
                          <a:cs typeface="+mn-cs"/>
                        </a:rPr>
                        <a:t>Visit to  Organic Farm of Shri </a:t>
                      </a:r>
                      <a:r>
                        <a:rPr lang="en-US" sz="1600" b="1" kern="1200" dirty="0" err="1" smtClean="0">
                          <a:solidFill>
                            <a:schemeClr val="tx1"/>
                          </a:solidFill>
                          <a:latin typeface="+mn-lt"/>
                          <a:ea typeface="+mn-ea"/>
                          <a:cs typeface="+mn-cs"/>
                        </a:rPr>
                        <a:t>Siddhgiri</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Sansthan</a:t>
                      </a:r>
                      <a:r>
                        <a:rPr lang="en-US" sz="1600" b="1" kern="1200" dirty="0" smtClean="0">
                          <a:solidFill>
                            <a:schemeClr val="tx1"/>
                          </a:solidFill>
                          <a:latin typeface="+mn-lt"/>
                          <a:ea typeface="+mn-ea"/>
                          <a:cs typeface="+mn-cs"/>
                        </a:rPr>
                        <a:t> </a:t>
                      </a:r>
                      <a:endParaRPr lang="en-US" sz="1600" kern="1200" dirty="0" smtClean="0">
                        <a:solidFill>
                          <a:schemeClr val="tx1"/>
                        </a:solidFill>
                        <a:latin typeface="+mn-lt"/>
                        <a:ea typeface="+mn-ea"/>
                        <a:cs typeface="+mn-cs"/>
                      </a:endParaRPr>
                    </a:p>
                    <a:p>
                      <a:pPr algn="ctr"/>
                      <a:r>
                        <a:rPr lang="en-US" sz="1600" b="1" kern="1200" dirty="0" smtClean="0">
                          <a:solidFill>
                            <a:schemeClr val="tx1"/>
                          </a:solidFill>
                          <a:latin typeface="+mn-lt"/>
                          <a:ea typeface="+mn-ea"/>
                          <a:cs typeface="+mn-cs"/>
                        </a:rPr>
                        <a:t>                at Kaneri Math</a:t>
                      </a:r>
                      <a:endParaRPr lang="en-US" sz="1600"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6" name="Picture 15" descr="C:\Users\Shree\AppData\Local\Microsoft\Windows\Temporary Internet Files\Content.Word\_20190315_123027.jpg"/>
          <p:cNvPicPr/>
          <p:nvPr/>
        </p:nvPicPr>
        <p:blipFill>
          <a:blip r:embed="rId4"/>
          <a:srcRect t="11113" b="8946"/>
          <a:stretch>
            <a:fillRect/>
          </a:stretch>
        </p:blipFill>
        <p:spPr bwMode="auto">
          <a:xfrm>
            <a:off x="609600" y="914400"/>
            <a:ext cx="5562600" cy="312420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7" name="Picture 16" descr="C:\Users\Shree\AppData\Local\Microsoft\Windows\Temporary Internet Files\Content.Word\IMG_20190305_114551.jpg"/>
          <p:cNvPicPr/>
          <p:nvPr/>
        </p:nvPicPr>
        <p:blipFill>
          <a:blip r:embed="rId5"/>
          <a:srcRect l="25887" t="13906" r="6733" b="11332"/>
          <a:stretch>
            <a:fillRect/>
          </a:stretch>
        </p:blipFill>
        <p:spPr bwMode="auto">
          <a:xfrm>
            <a:off x="609600" y="4800600"/>
            <a:ext cx="5562600" cy="3200400"/>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73668"/>
            <a:ext cx="6019800" cy="923330"/>
          </a:xfrm>
          <a:prstGeom prst="rect">
            <a:avLst/>
          </a:prstGeom>
        </p:spPr>
        <p:txBody>
          <a:bodyPr wrap="square">
            <a:spAutoFit/>
          </a:bodyPr>
          <a:lstStyle/>
          <a:p>
            <a:pPr algn="ctr"/>
            <a:r>
              <a:rPr lang="en-US" b="1" dirty="0" smtClean="0"/>
              <a:t>15. </a:t>
            </a:r>
            <a:r>
              <a:rPr lang="en-US" b="1" dirty="0" smtClean="0"/>
              <a:t>Soil Testing Laboratory   at </a:t>
            </a:r>
            <a:r>
              <a:rPr lang="en-US" b="1" dirty="0" smtClean="0"/>
              <a:t>College </a:t>
            </a:r>
            <a:r>
              <a:rPr lang="en-US" b="1" dirty="0" smtClean="0"/>
              <a:t>of </a:t>
            </a:r>
            <a:r>
              <a:rPr lang="en-US" b="1" dirty="0" smtClean="0"/>
              <a:t>Agriculture, Kolhapur</a:t>
            </a:r>
            <a:endParaRPr lang="en-US" b="1" dirty="0" smtClean="0"/>
          </a:p>
          <a:p>
            <a:pPr algn="ctr"/>
            <a:endParaRPr lang="en-US" b="1" dirty="0" smtClean="0"/>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6" name="Table 15"/>
          <p:cNvGraphicFramePr>
            <a:graphicFrameLocks noGrp="1"/>
          </p:cNvGraphicFramePr>
          <p:nvPr>
            <p:extLst>
              <p:ext uri="{D42A27DB-BD31-4B8C-83A1-F6EECF244321}">
                <p14:modId xmlns="" xmlns:p14="http://schemas.microsoft.com/office/powerpoint/2010/main" val="1913346041"/>
              </p:ext>
            </p:extLst>
          </p:nvPr>
        </p:nvGraphicFramePr>
        <p:xfrm>
          <a:off x="494347" y="1432923"/>
          <a:ext cx="5869305" cy="6457867"/>
        </p:xfrm>
        <a:graphic>
          <a:graphicData uri="http://schemas.openxmlformats.org/drawingml/2006/table">
            <a:tbl>
              <a:tblPr firstRow="1" firstCol="1" bandRow="1">
                <a:tableStyleId>{5940675A-B579-460E-94D1-54222C63F5DA}</a:tableStyleId>
              </a:tblPr>
              <a:tblGrid>
                <a:gridCol w="2354580"/>
                <a:gridCol w="171450"/>
                <a:gridCol w="3343275"/>
              </a:tblGrid>
              <a:tr h="374568">
                <a:tc>
                  <a:txBody>
                    <a:bodyPr/>
                    <a:lstStyle/>
                    <a:p>
                      <a:pPr marL="0" marR="0">
                        <a:lnSpc>
                          <a:spcPct val="10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ALE-SSAC-486</a:t>
                      </a:r>
                      <a:endParaRPr lang="en-US" dirty="0"/>
                    </a:p>
                  </a:txBody>
                  <a:tcPr marL="68580" marR="68580" marT="0" marB="0"/>
                </a:tc>
              </a:tr>
              <a:tr h="438925">
                <a:tc>
                  <a:txBody>
                    <a:bodyPr/>
                    <a:lstStyle/>
                    <a:p>
                      <a:pPr marL="0" marR="0">
                        <a:lnSpc>
                          <a:spcPct val="10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0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Prof .A .P. </a:t>
                      </a:r>
                      <a:r>
                        <a:rPr lang="en-US" sz="1800" kern="1200" dirty="0" err="1" smtClean="0">
                          <a:solidFill>
                            <a:schemeClr val="tx1"/>
                          </a:solidFill>
                          <a:latin typeface="+mn-lt"/>
                          <a:ea typeface="+mn-ea"/>
                          <a:cs typeface="+mn-cs"/>
                        </a:rPr>
                        <a:t>Gaikwad</a:t>
                      </a:r>
                      <a:endParaRPr lang="en-US" dirty="0"/>
                    </a:p>
                  </a:txBody>
                  <a:tcPr marL="68580" marR="68580" marT="0" marB="0"/>
                </a:tc>
              </a:tr>
              <a:tr h="624424">
                <a:tc>
                  <a:txBody>
                    <a:bodyPr/>
                    <a:lstStyle/>
                    <a:p>
                      <a:pPr marL="0" marR="0">
                        <a:lnSpc>
                          <a:spcPct val="10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Soil and water clinic</a:t>
                      </a:r>
                      <a:endParaRPr lang="en-US" dirty="0"/>
                    </a:p>
                  </a:txBody>
                  <a:tcPr marL="68580" marR="68580" marT="0" marB="0"/>
                </a:tc>
              </a:tr>
              <a:tr h="849910">
                <a:tc>
                  <a:txBody>
                    <a:bodyPr/>
                    <a:lstStyle/>
                    <a:p>
                      <a:pPr marL="0" marR="0">
                        <a:lnSpc>
                          <a:spcPct val="100000"/>
                        </a:lnSpc>
                        <a:spcBef>
                          <a:spcPts val="0"/>
                        </a:spcBef>
                        <a:spcAft>
                          <a:spcPts val="0"/>
                        </a:spcAft>
                        <a:tabLst>
                          <a:tab pos="741680" algn="l"/>
                        </a:tabLst>
                      </a:pPr>
                      <a:r>
                        <a:rPr lang="en-US" sz="1800" b="1" dirty="0">
                          <a:effectLst/>
                          <a:latin typeface="+mn-lt"/>
                        </a:rPr>
                        <a:t>Purpose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To know about the working of soil and water testing laboratory</a:t>
                      </a:r>
                      <a:endParaRPr lang="en-US" dirty="0"/>
                    </a:p>
                  </a:txBody>
                  <a:tcPr marL="68580" marR="68580" marT="0" marB="0"/>
                </a:tc>
              </a:tr>
              <a:tr h="936636">
                <a:tc>
                  <a:txBody>
                    <a:bodyPr/>
                    <a:lstStyle/>
                    <a:p>
                      <a:pPr marL="0" marR="0">
                        <a:lnSpc>
                          <a:spcPct val="10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Kolhapur</a:t>
                      </a:r>
                      <a:endParaRPr lang="en-US" dirty="0"/>
                    </a:p>
                  </a:txBody>
                  <a:tcPr marL="68580" marR="68580" marT="0" marB="0"/>
                </a:tc>
              </a:tr>
              <a:tr h="749136">
                <a:tc>
                  <a:txBody>
                    <a:bodyPr/>
                    <a:lstStyle/>
                    <a:p>
                      <a:pPr marL="0" marR="0">
                        <a:lnSpc>
                          <a:spcPct val="10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IV year Students (VIII sem. )</a:t>
                      </a:r>
                      <a:endParaRPr lang="en-US" dirty="0"/>
                    </a:p>
                  </a:txBody>
                  <a:tcPr marL="68580" marR="68580" marT="0" marB="0"/>
                </a:tc>
              </a:tr>
              <a:tr h="624424">
                <a:tc>
                  <a:txBody>
                    <a:bodyPr/>
                    <a:lstStyle/>
                    <a:p>
                      <a:pPr marL="0" marR="0">
                        <a:lnSpc>
                          <a:spcPct val="10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21</a:t>
                      </a:r>
                      <a:endParaRPr lang="en-US" dirty="0"/>
                    </a:p>
                  </a:txBody>
                  <a:tcPr marL="68580" marR="68580" marT="0" marB="0"/>
                </a:tc>
              </a:tr>
              <a:tr h="936636">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Soil</a:t>
                      </a:r>
                      <a:r>
                        <a:rPr lang="en-US" baseline="0" dirty="0" smtClean="0"/>
                        <a:t> testing lab college of agriculture Kolhapur</a:t>
                      </a:r>
                      <a:endParaRPr lang="en-US" dirty="0"/>
                    </a:p>
                  </a:txBody>
                  <a:tcPr marL="68580" marR="68580" marT="0" marB="0"/>
                </a:tc>
              </a:tr>
              <a:tr h="374568">
                <a:tc>
                  <a:txBody>
                    <a:bodyPr/>
                    <a:lstStyle/>
                    <a:p>
                      <a:pPr marL="0" marR="0" indent="0" algn="l" defTabSz="914400" rtl="0" eaLnBrk="1" fontAlgn="auto" latinLnBrk="0" hangingPunct="1">
                        <a:lnSpc>
                          <a:spcPct val="100000"/>
                        </a:lnSpc>
                        <a:spcBef>
                          <a:spcPts val="0"/>
                        </a:spcBef>
                        <a:spcAft>
                          <a:spcPts val="0"/>
                        </a:spcAft>
                        <a:buClrTx/>
                        <a:buSzTx/>
                        <a:buFontTx/>
                        <a:buNone/>
                        <a:tabLst>
                          <a:tab pos="741680" algn="l"/>
                        </a:tabLst>
                        <a:defRPr/>
                      </a:pPr>
                      <a:r>
                        <a:rPr lang="en-US" sz="1800" b="1" dirty="0" smtClean="0">
                          <a:effectLst/>
                          <a:latin typeface="+mn-lt"/>
                          <a:ea typeface="Times New Roman" panose="02020603050405020304" pitchFamily="18" charset="0"/>
                          <a:cs typeface="Mangal" panose="00000400000000000000" pitchFamily="2"/>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dirty="0" smtClean="0"/>
                        <a:t>-</a:t>
                      </a:r>
                      <a:endParaRPr lang="en-US" dirty="0"/>
                    </a:p>
                  </a:txBody>
                  <a:tcPr marL="68580" marR="68580" marT="0" marB="0"/>
                </a:tc>
              </a:tr>
              <a:tr h="444336">
                <a:tc>
                  <a:txBody>
                    <a:bodyPr/>
                    <a:lstStyle/>
                    <a:p>
                      <a:pPr marL="0" marR="0">
                        <a:lnSpc>
                          <a:spcPct val="10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0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b="0" dirty="0" smtClean="0"/>
                        <a:t>05 March 2020</a:t>
                      </a:r>
                      <a:endParaRPr lang="en-US" b="0" dirty="0"/>
                    </a:p>
                  </a:txBody>
                  <a:tcPr marL="68580" marR="68580" marT="0" marB="0"/>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228600" y="990600"/>
          <a:ext cx="6477000" cy="765048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algn="ctr"/>
                      <a:endParaRPr lang="en-US" sz="1600" b="1" kern="1200" dirty="0" smtClean="0">
                        <a:solidFill>
                          <a:schemeClr val="tx1"/>
                        </a:solidFill>
                        <a:latin typeface="+mn-lt"/>
                        <a:ea typeface="+mn-ea"/>
                        <a:cs typeface="+mn-cs"/>
                      </a:endParaRPr>
                    </a:p>
                    <a:p>
                      <a:pPr algn="ctr"/>
                      <a:r>
                        <a:rPr lang="en-US" sz="1600" b="1" kern="1200" dirty="0" smtClean="0">
                          <a:solidFill>
                            <a:schemeClr val="tx1"/>
                          </a:solidFill>
                          <a:latin typeface="+mn-lt"/>
                          <a:ea typeface="+mn-ea"/>
                          <a:cs typeface="+mn-cs"/>
                        </a:rPr>
                        <a:t> Photo </a:t>
                      </a:r>
                      <a:r>
                        <a:rPr lang="en-US" sz="1600" b="1" kern="1200" dirty="0" smtClean="0">
                          <a:solidFill>
                            <a:schemeClr val="tx1"/>
                          </a:solidFill>
                          <a:latin typeface="+mn-lt"/>
                          <a:ea typeface="+mn-ea"/>
                          <a:cs typeface="+mn-cs"/>
                        </a:rPr>
                        <a:t>1: </a:t>
                      </a:r>
                      <a:r>
                        <a:rPr lang="en-US" sz="1600" b="1" kern="1200" dirty="0" smtClean="0">
                          <a:solidFill>
                            <a:schemeClr val="tx1"/>
                          </a:solidFill>
                          <a:latin typeface="+mn-lt"/>
                          <a:ea typeface="+mn-ea"/>
                          <a:cs typeface="+mn-cs"/>
                        </a:rPr>
                        <a:t>Prof. M. V. Latkar giving information about soil testing laboratory, College of agriculture, Kolhapur</a:t>
                      </a:r>
                      <a:endParaRPr lang="en-US" sz="1600" kern="1200" dirty="0" smtClean="0">
                        <a:solidFill>
                          <a:schemeClr val="tx1"/>
                        </a:solidFill>
                        <a:latin typeface="+mn-lt"/>
                        <a:ea typeface="+mn-ea"/>
                        <a:cs typeface="+mn-cs"/>
                      </a:endParaRPr>
                    </a:p>
                    <a:p>
                      <a:pPr marL="682625" marR="0" lvl="0" indent="-682625" algn="ctr" defTabSz="914400" rtl="0" eaLnBrk="1" fontAlgn="auto" latinLnBrk="0" hangingPunct="1">
                        <a:lnSpc>
                          <a:spcPct val="100000"/>
                        </a:lnSpc>
                        <a:spcBef>
                          <a:spcPts val="0"/>
                        </a:spcBef>
                        <a:spcAft>
                          <a:spcPts val="0"/>
                        </a:spcAft>
                        <a:buClrTx/>
                        <a:buSzTx/>
                        <a:buFontTx/>
                        <a:buNone/>
                        <a:tabLst/>
                        <a:defRPr/>
                      </a:pP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a:t>
                      </a:r>
                      <a:r>
                        <a:rPr lang="en-US" sz="1600" b="1" kern="1200" dirty="0" smtClean="0">
                          <a:solidFill>
                            <a:schemeClr val="tx1"/>
                          </a:solidFill>
                          <a:latin typeface="+mn-lt"/>
                          <a:ea typeface="+mn-ea"/>
                          <a:cs typeface="+mn-cs"/>
                        </a:rPr>
                        <a:t>2:  </a:t>
                      </a:r>
                      <a:r>
                        <a:rPr lang="en-US" sz="1600" b="1" kern="1200" dirty="0" smtClean="0">
                          <a:solidFill>
                            <a:schemeClr val="tx1"/>
                          </a:solidFill>
                          <a:latin typeface="+mn-lt"/>
                          <a:ea typeface="+mn-ea"/>
                          <a:cs typeface="+mn-cs"/>
                        </a:rPr>
                        <a:t>Demonstration</a:t>
                      </a:r>
                      <a:r>
                        <a:rPr lang="en-US" sz="1600" b="1" kern="1200" baseline="0" dirty="0" smtClean="0">
                          <a:solidFill>
                            <a:schemeClr val="tx1"/>
                          </a:solidFill>
                          <a:latin typeface="+mn-lt"/>
                          <a:ea typeface="+mn-ea"/>
                          <a:cs typeface="+mn-cs"/>
                        </a:rPr>
                        <a:t> of </a:t>
                      </a:r>
                      <a:r>
                        <a:rPr lang="en-US" sz="1600" b="1" kern="1200" dirty="0" smtClean="0">
                          <a:solidFill>
                            <a:schemeClr val="tx1"/>
                          </a:solidFill>
                          <a:latin typeface="+mn-lt"/>
                          <a:ea typeface="+mn-ea"/>
                          <a:cs typeface="+mn-cs"/>
                        </a:rPr>
                        <a:t>Kjeldahl’s unit, College of agriculture, Kolhapur</a:t>
                      </a:r>
                      <a:endParaRPr lang="en-US" sz="1600" b="1"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6" name="Picture 15" descr="C:\Users\Shree\AppData\Local\Microsoft\Windows\Temporary Internet Files\Content.Word\IMG_20190305_152745.jpg"/>
          <p:cNvPicPr/>
          <p:nvPr/>
        </p:nvPicPr>
        <p:blipFill>
          <a:blip r:embed="rId4"/>
          <a:srcRect t="6250"/>
          <a:stretch>
            <a:fillRect/>
          </a:stretch>
        </p:blipFill>
        <p:spPr bwMode="auto">
          <a:xfrm>
            <a:off x="838200" y="838200"/>
            <a:ext cx="5562600" cy="312420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7" name="Picture 16" descr="C:\Users\Shree\AppData\Local\Microsoft\Windows\Temporary Internet Files\Content.Word\IMG_20190305_160544.jpg"/>
          <p:cNvPicPr/>
          <p:nvPr/>
        </p:nvPicPr>
        <p:blipFill>
          <a:blip r:embed="rId5"/>
          <a:stretch>
            <a:fillRect/>
          </a:stretch>
        </p:blipFill>
        <p:spPr bwMode="auto">
          <a:xfrm>
            <a:off x="762000" y="4800600"/>
            <a:ext cx="5562600" cy="3200400"/>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a:t>
            </a:r>
            <a:r>
              <a:rPr lang="en-US" sz="1200" b="1" dirty="0" smtClean="0">
                <a:solidFill>
                  <a:schemeClr val="bg1"/>
                </a:solidFill>
                <a:latin typeface="Trebuchet MS" pitchFamily="34" charset="0"/>
              </a:rPr>
              <a:t>2019-20</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lgn="ctr"/>
                      <a:r>
                        <a:rPr lang="en-US" sz="2400" b="1" kern="1200" dirty="0" smtClean="0">
                          <a:solidFill>
                            <a:schemeClr val="tx1"/>
                          </a:solidFill>
                          <a:latin typeface="+mn-lt"/>
                          <a:ea typeface="+mn-ea"/>
                          <a:cs typeface="+mn-cs"/>
                        </a:rPr>
                        <a:t>Summary of Students</a:t>
                      </a:r>
                      <a:r>
                        <a:rPr lang="en-US" sz="2400" b="1" kern="1200" baseline="0" dirty="0" smtClean="0">
                          <a:solidFill>
                            <a:schemeClr val="tx1"/>
                          </a:solidFill>
                          <a:latin typeface="+mn-lt"/>
                          <a:ea typeface="+mn-ea"/>
                          <a:cs typeface="+mn-cs"/>
                        </a:rPr>
                        <a:t> Exposure Visit</a:t>
                      </a:r>
                    </a:p>
                    <a:p>
                      <a:pPr marL="682625" indent="-682625" algn="ctr"/>
                      <a:r>
                        <a:rPr lang="en-US" sz="2400" b="1" kern="1200" baseline="0" dirty="0" smtClean="0">
                          <a:solidFill>
                            <a:schemeClr val="tx1"/>
                          </a:solidFill>
                          <a:latin typeface="+mn-lt"/>
                          <a:ea typeface="+mn-ea"/>
                          <a:cs typeface="+mn-cs"/>
                        </a:rPr>
                        <a:t> </a:t>
                      </a:r>
                      <a:r>
                        <a:rPr lang="en-US" sz="2400" b="1" kern="1200" baseline="0" dirty="0" smtClean="0">
                          <a:solidFill>
                            <a:schemeClr val="tx1"/>
                          </a:solidFill>
                          <a:latin typeface="+mn-lt"/>
                          <a:ea typeface="+mn-ea"/>
                          <a:cs typeface="+mn-cs"/>
                        </a:rPr>
                        <a:t>2019-20</a:t>
                      </a:r>
                      <a:endParaRPr lang="en-US" sz="2400" b="1" kern="1200" baseline="0" dirty="0" smtClean="0">
                        <a:solidFill>
                          <a:schemeClr val="tx1"/>
                        </a:solidFill>
                        <a:latin typeface="+mn-lt"/>
                        <a:ea typeface="+mn-ea"/>
                        <a:cs typeface="+mn-cs"/>
                      </a:endParaRPr>
                    </a:p>
                    <a:p>
                      <a:pPr marL="682625" indent="-682625" algn="ctr"/>
                      <a:endParaRPr lang="en-US" sz="2400" b="1" kern="1200" baseline="0" dirty="0" smtClean="0">
                        <a:solidFill>
                          <a:schemeClr val="tx1"/>
                        </a:solidFill>
                        <a:latin typeface="+mn-lt"/>
                        <a:ea typeface="+mn-ea"/>
                        <a:cs typeface="+mn-cs"/>
                      </a:endParaRPr>
                    </a:p>
                    <a:p>
                      <a:pPr marL="682625" indent="-682625" algn="ctr"/>
                      <a:endParaRPr lang="en-US" sz="2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dirty="0" smtClean="0"/>
                        <a:t>In-charge Exposure                </a:t>
                      </a:r>
                      <a:r>
                        <a:rPr lang="en-US" dirty="0" smtClean="0"/>
                        <a:t>Academics Incharge                   </a:t>
                      </a:r>
                      <a:r>
                        <a:rPr lang="en-US" dirty="0" smtClean="0"/>
                        <a:t>Principal</a:t>
                      </a:r>
                    </a:p>
                    <a:p>
                      <a:r>
                        <a:rPr lang="en-US" dirty="0" smtClean="0"/>
                        <a:t>            Visit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graphicFrame>
        <p:nvGraphicFramePr>
          <p:cNvPr id="17" name="Table 16"/>
          <p:cNvGraphicFramePr>
            <a:graphicFrameLocks noGrp="1"/>
          </p:cNvGraphicFramePr>
          <p:nvPr/>
        </p:nvGraphicFramePr>
        <p:xfrm>
          <a:off x="1676400" y="1828800"/>
          <a:ext cx="3581400" cy="4206240"/>
        </p:xfrm>
        <a:graphic>
          <a:graphicData uri="http://schemas.openxmlformats.org/drawingml/2006/table">
            <a:tbl>
              <a:tblPr firstRow="1" bandRow="1">
                <a:tableStyleId>{5940675A-B579-460E-94D1-54222C63F5DA}</a:tableStyleId>
              </a:tblPr>
              <a:tblGrid>
                <a:gridCol w="533400"/>
                <a:gridCol w="1219200"/>
                <a:gridCol w="1828800"/>
              </a:tblGrid>
              <a:tr h="914400">
                <a:tc>
                  <a:txBody>
                    <a:bodyPr/>
                    <a:lstStyle/>
                    <a:p>
                      <a:pPr algn="ctr"/>
                      <a:endParaRPr lang="en-US" b="1" dirty="0" smtClean="0"/>
                    </a:p>
                    <a:p>
                      <a:pPr algn="ctr"/>
                      <a:r>
                        <a:rPr lang="en-US" b="1" dirty="0" smtClean="0"/>
                        <a:t>Sr. No.</a:t>
                      </a:r>
                      <a:endParaRPr lang="en-US" b="1" dirty="0"/>
                    </a:p>
                  </a:txBody>
                  <a:tcPr/>
                </a:tc>
                <a:tc>
                  <a:txBody>
                    <a:bodyPr/>
                    <a:lstStyle/>
                    <a:p>
                      <a:pPr algn="ctr"/>
                      <a:endParaRPr lang="en-US" b="1" dirty="0" smtClean="0"/>
                    </a:p>
                    <a:p>
                      <a:pPr algn="ctr"/>
                      <a:r>
                        <a:rPr lang="en-US" b="1" dirty="0" smtClean="0"/>
                        <a:t>Semester</a:t>
                      </a:r>
                      <a:endParaRPr lang="en-US" b="1" dirty="0"/>
                    </a:p>
                  </a:txBody>
                  <a:tcPr/>
                </a:tc>
                <a:tc>
                  <a:txBody>
                    <a:bodyPr/>
                    <a:lstStyle/>
                    <a:p>
                      <a:pPr algn="ctr"/>
                      <a:endParaRPr lang="en-US" b="1" dirty="0" smtClean="0"/>
                    </a:p>
                    <a:p>
                      <a:pPr algn="ctr"/>
                      <a:r>
                        <a:rPr lang="en-US" b="1" dirty="0" smtClean="0"/>
                        <a:t>No. of Visits</a:t>
                      </a:r>
                      <a:endParaRPr lang="en-US" b="1" dirty="0"/>
                    </a:p>
                  </a:txBody>
                  <a:tcPr/>
                </a:tc>
              </a:tr>
              <a:tr h="361950">
                <a:tc>
                  <a:txBody>
                    <a:bodyPr/>
                    <a:lstStyle/>
                    <a:p>
                      <a:pPr algn="ctr"/>
                      <a:r>
                        <a:rPr lang="en-US" b="1" dirty="0" smtClean="0"/>
                        <a:t>1</a:t>
                      </a:r>
                      <a:endParaRPr lang="en-US" b="1" dirty="0"/>
                    </a:p>
                  </a:txBody>
                  <a:tcPr/>
                </a:tc>
                <a:tc>
                  <a:txBody>
                    <a:bodyPr/>
                    <a:lstStyle/>
                    <a:p>
                      <a:pPr algn="ctr"/>
                      <a:r>
                        <a:rPr lang="en-US" b="1" dirty="0" smtClean="0"/>
                        <a:t>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2</a:t>
                      </a:r>
                      <a:endParaRPr lang="en-US" b="1" dirty="0"/>
                    </a:p>
                  </a:txBody>
                  <a:tcPr/>
                </a:tc>
                <a:tc>
                  <a:txBody>
                    <a:bodyPr/>
                    <a:lstStyle/>
                    <a:p>
                      <a:pPr algn="ctr"/>
                      <a:r>
                        <a:rPr lang="en-US" b="1" dirty="0" smtClean="0"/>
                        <a:t>II</a:t>
                      </a:r>
                      <a:endParaRPr lang="en-US" b="1" dirty="0"/>
                    </a:p>
                  </a:txBody>
                  <a:tcPr/>
                </a:tc>
                <a:tc>
                  <a:txBody>
                    <a:bodyPr/>
                    <a:lstStyle/>
                    <a:p>
                      <a:pPr algn="ctr"/>
                      <a:r>
                        <a:rPr lang="en-US" b="1" dirty="0" smtClean="0"/>
                        <a:t>01</a:t>
                      </a:r>
                      <a:endParaRPr lang="en-US" b="1" dirty="0"/>
                    </a:p>
                  </a:txBody>
                  <a:tcPr/>
                </a:tc>
              </a:tr>
              <a:tr h="361950">
                <a:tc>
                  <a:txBody>
                    <a:bodyPr/>
                    <a:lstStyle/>
                    <a:p>
                      <a:pPr algn="ctr"/>
                      <a:r>
                        <a:rPr lang="en-US" b="1" dirty="0" smtClean="0"/>
                        <a:t>3</a:t>
                      </a:r>
                      <a:endParaRPr lang="en-US" b="1" dirty="0"/>
                    </a:p>
                  </a:txBody>
                  <a:tcPr/>
                </a:tc>
                <a:tc>
                  <a:txBody>
                    <a:bodyPr/>
                    <a:lstStyle/>
                    <a:p>
                      <a:pPr algn="ctr"/>
                      <a:r>
                        <a:rPr lang="en-US" b="1" dirty="0" smtClean="0"/>
                        <a:t>III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4</a:t>
                      </a:r>
                      <a:endParaRPr lang="en-US" b="1" dirty="0"/>
                    </a:p>
                  </a:txBody>
                  <a:tcPr/>
                </a:tc>
                <a:tc>
                  <a:txBody>
                    <a:bodyPr/>
                    <a:lstStyle/>
                    <a:p>
                      <a:pPr algn="ctr"/>
                      <a:r>
                        <a:rPr lang="en-US" b="1" dirty="0" smtClean="0"/>
                        <a:t>IV</a:t>
                      </a:r>
                      <a:endParaRPr lang="en-US" b="1" dirty="0"/>
                    </a:p>
                  </a:txBody>
                  <a:tcPr/>
                </a:tc>
                <a:tc>
                  <a:txBody>
                    <a:bodyPr/>
                    <a:lstStyle/>
                    <a:p>
                      <a:pPr algn="ctr"/>
                      <a:r>
                        <a:rPr lang="en-US" b="1" dirty="0" smtClean="0"/>
                        <a:t>03</a:t>
                      </a:r>
                      <a:endParaRPr lang="en-US" b="1" dirty="0"/>
                    </a:p>
                  </a:txBody>
                  <a:tcPr/>
                </a:tc>
              </a:tr>
              <a:tr h="361950">
                <a:tc>
                  <a:txBody>
                    <a:bodyPr/>
                    <a:lstStyle/>
                    <a:p>
                      <a:pPr algn="ctr"/>
                      <a:r>
                        <a:rPr lang="en-US" b="1" dirty="0" smtClean="0"/>
                        <a:t>5</a:t>
                      </a:r>
                      <a:endParaRPr lang="en-US" b="1" dirty="0"/>
                    </a:p>
                  </a:txBody>
                  <a:tcPr/>
                </a:tc>
                <a:tc>
                  <a:txBody>
                    <a:bodyPr/>
                    <a:lstStyle/>
                    <a:p>
                      <a:pPr algn="ctr"/>
                      <a:r>
                        <a:rPr lang="en-US" b="1" dirty="0" smtClean="0"/>
                        <a:t>V</a:t>
                      </a:r>
                      <a:endParaRPr lang="en-US" b="1" dirty="0"/>
                    </a:p>
                  </a:txBody>
                  <a:tcPr/>
                </a:tc>
                <a:tc>
                  <a:txBody>
                    <a:bodyPr/>
                    <a:lstStyle/>
                    <a:p>
                      <a:pPr algn="ctr"/>
                      <a:r>
                        <a:rPr lang="en-US" b="1" dirty="0" smtClean="0"/>
                        <a:t>05</a:t>
                      </a:r>
                      <a:endParaRPr lang="en-US" b="1" dirty="0"/>
                    </a:p>
                  </a:txBody>
                  <a:tcPr/>
                </a:tc>
              </a:tr>
              <a:tr h="361950">
                <a:tc>
                  <a:txBody>
                    <a:bodyPr/>
                    <a:lstStyle/>
                    <a:p>
                      <a:pPr algn="ctr"/>
                      <a:r>
                        <a:rPr lang="en-US" b="1" dirty="0" smtClean="0"/>
                        <a:t>6</a:t>
                      </a:r>
                      <a:endParaRPr lang="en-US" b="1" dirty="0"/>
                    </a:p>
                  </a:txBody>
                  <a:tcPr/>
                </a:tc>
                <a:tc>
                  <a:txBody>
                    <a:bodyPr/>
                    <a:lstStyle/>
                    <a:p>
                      <a:pPr algn="ctr"/>
                      <a:r>
                        <a:rPr lang="en-US" b="1" dirty="0" smtClean="0"/>
                        <a:t>VI</a:t>
                      </a:r>
                      <a:endParaRPr lang="en-US" b="1" dirty="0"/>
                    </a:p>
                  </a:txBody>
                  <a:tcPr/>
                </a:tc>
                <a:tc>
                  <a:txBody>
                    <a:bodyPr/>
                    <a:lstStyle/>
                    <a:p>
                      <a:pPr algn="ctr"/>
                      <a:r>
                        <a:rPr lang="en-US" b="1" dirty="0" smtClean="0"/>
                        <a:t>02</a:t>
                      </a:r>
                      <a:endParaRPr lang="en-US" b="1" dirty="0"/>
                    </a:p>
                  </a:txBody>
                  <a:tcPr/>
                </a:tc>
              </a:tr>
              <a:tr h="361950">
                <a:tc>
                  <a:txBody>
                    <a:bodyPr/>
                    <a:lstStyle/>
                    <a:p>
                      <a:pPr algn="ctr"/>
                      <a:r>
                        <a:rPr lang="en-US" b="1" dirty="0" smtClean="0"/>
                        <a:t>7</a:t>
                      </a:r>
                      <a:endParaRPr lang="en-US" b="1" dirty="0"/>
                    </a:p>
                  </a:txBody>
                  <a:tcPr/>
                </a:tc>
                <a:tc>
                  <a:txBody>
                    <a:bodyPr/>
                    <a:lstStyle/>
                    <a:p>
                      <a:pPr algn="ctr"/>
                      <a:r>
                        <a:rPr lang="en-US" b="1" dirty="0" smtClean="0"/>
                        <a:t>VII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8</a:t>
                      </a:r>
                      <a:endParaRPr lang="en-US" b="1" dirty="0"/>
                    </a:p>
                  </a:txBody>
                  <a:tcPr/>
                </a:tc>
                <a:tc>
                  <a:txBody>
                    <a:bodyPr/>
                    <a:lstStyle/>
                    <a:p>
                      <a:pPr algn="ctr"/>
                      <a:r>
                        <a:rPr lang="en-US" b="1" dirty="0" smtClean="0"/>
                        <a:t>VIII</a:t>
                      </a:r>
                      <a:endParaRPr lang="en-US" b="1" dirty="0"/>
                    </a:p>
                  </a:txBody>
                  <a:tcPr/>
                </a:tc>
                <a:tc>
                  <a:txBody>
                    <a:bodyPr/>
                    <a:lstStyle/>
                    <a:p>
                      <a:pPr algn="ctr"/>
                      <a:r>
                        <a:rPr lang="en-US" b="1" dirty="0" smtClean="0"/>
                        <a:t>04</a:t>
                      </a:r>
                      <a:endParaRPr lang="en-US" b="1" dirty="0"/>
                    </a:p>
                  </a:txBody>
                  <a:tcPr/>
                </a:tc>
              </a:tr>
              <a:tr h="361950">
                <a:tc gridSpan="2">
                  <a:txBody>
                    <a:bodyPr/>
                    <a:lstStyle/>
                    <a:p>
                      <a:pPr algn="ctr"/>
                      <a:r>
                        <a:rPr lang="en-US" b="1" dirty="0" smtClean="0"/>
                        <a:t>Total Visits</a:t>
                      </a:r>
                      <a:endParaRPr lang="en-US" b="1" dirty="0"/>
                    </a:p>
                  </a:txBody>
                  <a:tcPr/>
                </a:tc>
                <a:tc hMerge="1">
                  <a:txBody>
                    <a:bodyPr/>
                    <a:lstStyle/>
                    <a:p>
                      <a:pPr algn="ctr"/>
                      <a:endParaRPr lang="en-US" dirty="0"/>
                    </a:p>
                  </a:txBody>
                  <a:tcPr/>
                </a:tc>
                <a:tc>
                  <a:txBody>
                    <a:bodyPr/>
                    <a:lstStyle/>
                    <a:p>
                      <a:pPr algn="ctr"/>
                      <a:r>
                        <a:rPr lang="en-US" b="1" dirty="0" smtClean="0"/>
                        <a:t>15</a:t>
                      </a:r>
                      <a:endParaRPr lang="en-US" b="1" dirty="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5939</TotalTime>
  <Words>2727</Words>
  <Application>Microsoft Office PowerPoint</Application>
  <PresentationFormat>On-screen Show (4:3)</PresentationFormat>
  <Paragraphs>1126</Paragraphs>
  <Slides>37</Slides>
  <Notes>37</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Slide 1</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lpstr> ANNUAL REPORT:  STUDENTS EXPOSURE VISIT                    2019-20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D. Y. Patil College of    Agricultural Engineering and Technology, Talsande</dc:title>
  <dc:creator>DYP Agriculture</dc:creator>
  <cp:lastModifiedBy>drvishalrpatil@gmail.com</cp:lastModifiedBy>
  <cp:revision>847</cp:revision>
  <dcterms:created xsi:type="dcterms:W3CDTF">2006-08-16T00:00:00Z</dcterms:created>
  <dcterms:modified xsi:type="dcterms:W3CDTF">2020-07-16T10:04:35Z</dcterms:modified>
</cp:coreProperties>
</file>